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71" r:id="rId4"/>
    <p:sldId id="272" r:id="rId5"/>
    <p:sldId id="273" r:id="rId6"/>
    <p:sldId id="274" r:id="rId7"/>
    <p:sldId id="275" r:id="rId8"/>
    <p:sldId id="276" r:id="rId9"/>
    <p:sldId id="257" r:id="rId10"/>
    <p:sldId id="277" r:id="rId11"/>
    <p:sldId id="278" r:id="rId12"/>
    <p:sldId id="279" r:id="rId13"/>
    <p:sldId id="280" r:id="rId14"/>
    <p:sldId id="281" r:id="rId15"/>
    <p:sldId id="283" r:id="rId16"/>
    <p:sldId id="282" r:id="rId17"/>
    <p:sldId id="258" r:id="rId18"/>
    <p:sldId id="284" r:id="rId19"/>
    <p:sldId id="285" r:id="rId20"/>
    <p:sldId id="286" r:id="rId21"/>
    <p:sldId id="287" r:id="rId22"/>
    <p:sldId id="288" r:id="rId23"/>
    <p:sldId id="289" r:id="rId24"/>
    <p:sldId id="290" r:id="rId25"/>
    <p:sldId id="259" r:id="rId26"/>
    <p:sldId id="260" r:id="rId27"/>
    <p:sldId id="262" r:id="rId28"/>
    <p:sldId id="270" r:id="rId29"/>
  </p:sldIdLst>
  <p:sldSz cx="18288000" cy="10287000"/>
  <p:notesSz cx="6858000" cy="9144000"/>
  <p:embeddedFontLst>
    <p:embeddedFont>
      <p:font typeface="Bebas Neue Bold" panose="020B0604020202020204" charset="0"/>
      <p:regular r:id="rId30"/>
    </p:embeddedFon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Raleway" panose="020B0604020202020204" charset="0"/>
      <p:regular r:id="rId39"/>
    </p:embeddedFont>
    <p:embeddedFont>
      <p:font typeface="Raleway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116"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33163" y="1500333"/>
            <a:ext cx="7387257" cy="73872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5" name="Group 5"/>
          <p:cNvGrpSpPr/>
          <p:nvPr/>
        </p:nvGrpSpPr>
        <p:grpSpPr>
          <a:xfrm>
            <a:off x="14632374" y="1028700"/>
            <a:ext cx="3413934" cy="3413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8" name="Freeform 8"/>
          <p:cNvSpPr/>
          <p:nvPr/>
        </p:nvSpPr>
        <p:spPr>
          <a:xfrm>
            <a:off x="10085604" y="2400300"/>
            <a:ext cx="5916396" cy="5507627"/>
          </a:xfrm>
          <a:custGeom>
            <a:avLst/>
            <a:gdLst/>
            <a:ahLst/>
            <a:cxnLst/>
            <a:rect l="l" t="t" r="r" b="b"/>
            <a:pathLst>
              <a:path w="5916396" h="5507627">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838200" y="3009900"/>
            <a:ext cx="7720191" cy="4354141"/>
          </a:xfrm>
          <a:prstGeom prst="rect">
            <a:avLst/>
          </a:prstGeom>
        </p:spPr>
        <p:txBody>
          <a:bodyPr wrap="square" lIns="0" tIns="0" rIns="0" bIns="0" rtlCol="0" anchor="t">
            <a:spAutoFit/>
          </a:bodyPr>
          <a:lstStyle/>
          <a:p>
            <a:pPr algn="l">
              <a:lnSpc>
                <a:spcPts val="11920"/>
              </a:lnSpc>
            </a:pPr>
            <a:r>
              <a:rPr lang="en-US" sz="5400" b="1" dirty="0">
                <a:solidFill>
                  <a:srgbClr val="D563A1"/>
                </a:solidFill>
                <a:latin typeface="Cambria" panose="02040503050406030204" pitchFamily="18" charset="0"/>
                <a:ea typeface="Cambria" panose="02040503050406030204" pitchFamily="18" charset="0"/>
                <a:cs typeface="Bebas Neue Bold"/>
                <a:sym typeface="Bebas Neue Bold"/>
              </a:rPr>
              <a:t>UNDERSTANDING THE CAREER ASPIRATIONS OF GEN Z</a:t>
            </a:r>
          </a:p>
        </p:txBody>
      </p:sp>
      <p:sp>
        <p:nvSpPr>
          <p:cNvPr id="12" name="Freeform 12"/>
          <p:cNvSpPr/>
          <p:nvPr/>
        </p:nvSpPr>
        <p:spPr>
          <a:xfrm>
            <a:off x="10745465" y="6448040"/>
            <a:ext cx="5034668" cy="2810260"/>
          </a:xfrm>
          <a:custGeom>
            <a:avLst/>
            <a:gdLst/>
            <a:ahLst/>
            <a:cxnLst/>
            <a:rect l="l" t="t" r="r" b="b"/>
            <a:pathLst>
              <a:path w="5034668" h="2810260">
                <a:moveTo>
                  <a:pt x="0" y="0"/>
                </a:moveTo>
                <a:lnTo>
                  <a:pt x="5034668" y="0"/>
                </a:lnTo>
                <a:lnTo>
                  <a:pt x="5034668" y="2810260"/>
                </a:lnTo>
                <a:lnTo>
                  <a:pt x="0" y="2810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091936" y="552280"/>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7579417" y="8585700"/>
            <a:ext cx="1075518" cy="708583"/>
            <a:chOff x="0" y="0"/>
            <a:chExt cx="283264" cy="186623"/>
          </a:xfrm>
        </p:grpSpPr>
        <p:sp>
          <p:nvSpPr>
            <p:cNvPr id="16" name="Freeform 16"/>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7" name="TextBox 17"/>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8" name="TextBox 18"/>
          <p:cNvSpPr txBox="1"/>
          <p:nvPr/>
        </p:nvSpPr>
        <p:spPr>
          <a:xfrm>
            <a:off x="1295400" y="1104900"/>
            <a:ext cx="7720191" cy="1226170"/>
          </a:xfrm>
          <a:prstGeom prst="rect">
            <a:avLst/>
          </a:prstGeom>
        </p:spPr>
        <p:txBody>
          <a:bodyPr wrap="square" lIns="0" tIns="0" rIns="0" bIns="0" rtlCol="0" anchor="t">
            <a:spAutoFit/>
          </a:bodyPr>
          <a:lstStyle/>
          <a:p>
            <a:pPr algn="l">
              <a:lnSpc>
                <a:spcPts val="11920"/>
              </a:lnSpc>
            </a:pPr>
            <a:r>
              <a:rPr lang="en-US" sz="2800" b="1" dirty="0">
                <a:solidFill>
                  <a:srgbClr val="FFFFFF"/>
                </a:solidFill>
                <a:latin typeface="Cambria" panose="02040503050406030204" pitchFamily="18" charset="0"/>
                <a:ea typeface="Cambria" panose="02040503050406030204" pitchFamily="18" charset="0"/>
                <a:cs typeface="Times New Roman" panose="02020603050405020304" pitchFamily="18" charset="0"/>
                <a:sym typeface="Bebas Neue Bold"/>
              </a:rPr>
              <a:t>KULTUREHIRE DATA ANALYTICS INTERNSHIP</a:t>
            </a:r>
          </a:p>
        </p:txBody>
      </p:sp>
      <p:sp>
        <p:nvSpPr>
          <p:cNvPr id="20" name="TextBox 20"/>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sp>
        <p:nvSpPr>
          <p:cNvPr id="21" name="TextBox 21"/>
          <p:cNvSpPr txBox="1"/>
          <p:nvPr/>
        </p:nvSpPr>
        <p:spPr>
          <a:xfrm>
            <a:off x="17792856" y="8741720"/>
            <a:ext cx="338855" cy="341206"/>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01</a:t>
            </a:r>
          </a:p>
        </p:txBody>
      </p:sp>
      <p:sp>
        <p:nvSpPr>
          <p:cNvPr id="22" name="TextBox 22"/>
          <p:cNvSpPr txBox="1"/>
          <p:nvPr/>
        </p:nvSpPr>
        <p:spPr>
          <a:xfrm>
            <a:off x="7696200" y="8039100"/>
            <a:ext cx="1981200" cy="692497"/>
          </a:xfrm>
          <a:prstGeom prst="rect">
            <a:avLst/>
          </a:prstGeom>
        </p:spPr>
        <p:txBody>
          <a:bodyPr wrap="square" lIns="0" tIns="0" rIns="0" bIns="0" rtlCol="0" anchor="t">
            <a:spAutoFit/>
          </a:bodyPr>
          <a:lstStyle/>
          <a:p>
            <a:pPr algn="l">
              <a:lnSpc>
                <a:spcPts val="2716"/>
              </a:lnSpc>
              <a:spcBef>
                <a:spcPct val="0"/>
              </a:spcBef>
            </a:pPr>
            <a:r>
              <a:rPr lang="en-US" sz="2400" dirty="0">
                <a:solidFill>
                  <a:srgbClr val="FFFFFF"/>
                </a:solidFill>
                <a:latin typeface="Cambria" panose="02040503050406030204" pitchFamily="18" charset="0"/>
                <a:ea typeface="Cambria" panose="02040503050406030204" pitchFamily="18" charset="0"/>
                <a:cs typeface="Times New Roman" panose="02020603050405020304" pitchFamily="18" charset="0"/>
                <a:sym typeface="Raleway"/>
              </a:rPr>
              <a:t>By</a:t>
            </a:r>
          </a:p>
          <a:p>
            <a:pPr algn="l">
              <a:lnSpc>
                <a:spcPts val="2716"/>
              </a:lnSpc>
              <a:spcBef>
                <a:spcPct val="0"/>
              </a:spcBef>
            </a:pPr>
            <a:r>
              <a:rPr lang="en-US" sz="2400" dirty="0">
                <a:solidFill>
                  <a:srgbClr val="FFFFFF"/>
                </a:solidFill>
                <a:latin typeface="Cambria" panose="02040503050406030204" pitchFamily="18" charset="0"/>
                <a:ea typeface="Cambria" panose="02040503050406030204" pitchFamily="18" charset="0"/>
                <a:cs typeface="Times New Roman" panose="02020603050405020304" pitchFamily="18" charset="0"/>
                <a:sym typeface="Raleway"/>
              </a:rPr>
              <a:t>Sudha R</a:t>
            </a:r>
          </a:p>
        </p:txBody>
      </p:sp>
      <p:pic>
        <p:nvPicPr>
          <p:cNvPr id="14" name="Picture 13">
            <a:extLst>
              <a:ext uri="{FF2B5EF4-FFF2-40B4-BE49-F238E27FC236}">
                <a16:creationId xmlns:a16="http://schemas.microsoft.com/office/drawing/2014/main" id="{6948D48D-23A6-49DF-B545-124E72B9A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1895475"/>
            <a:ext cx="533400" cy="4286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54600"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10</a:t>
            </a:r>
          </a:p>
        </p:txBody>
      </p:sp>
      <p:sp>
        <p:nvSpPr>
          <p:cNvPr id="21" name="TextBox 21"/>
          <p:cNvSpPr txBox="1"/>
          <p:nvPr/>
        </p:nvSpPr>
        <p:spPr>
          <a:xfrm>
            <a:off x="609600" y="419100"/>
            <a:ext cx="3200400"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WHY</a:t>
            </a:r>
          </a:p>
        </p:txBody>
      </p:sp>
      <p:sp>
        <p:nvSpPr>
          <p:cNvPr id="22" name="TextBox 22"/>
          <p:cNvSpPr txBox="1"/>
          <p:nvPr/>
        </p:nvSpPr>
        <p:spPr>
          <a:xfrm>
            <a:off x="838200" y="1638300"/>
            <a:ext cx="16764000" cy="6093976"/>
          </a:xfrm>
          <a:prstGeom prst="rect">
            <a:avLst/>
          </a:prstGeom>
        </p:spPr>
        <p:txBody>
          <a:bodyPr wrap="square" lIns="0" tIns="0" rIns="0" bIns="0" rtlCol="0" anchor="t">
            <a:spAutoFit/>
          </a:bodyPr>
          <a:lstStyle/>
          <a:p>
            <a:pPr algn="justLow"/>
            <a:r>
              <a:rPr lang="en-US" sz="3600" b="1" dirty="0">
                <a:solidFill>
                  <a:schemeClr val="bg1"/>
                </a:solidFill>
                <a:latin typeface="Cambria" panose="02040503050406030204" pitchFamily="18" charset="0"/>
                <a:ea typeface="Cambria" panose="02040503050406030204" pitchFamily="18" charset="0"/>
              </a:rPr>
              <a:t>Need to Continuous Development</a:t>
            </a:r>
          </a:p>
          <a:p>
            <a:pPr algn="justLow"/>
            <a:endParaRPr lang="en-US" sz="3600" dirty="0">
              <a:solidFill>
                <a:schemeClr val="bg1"/>
              </a:solidFill>
              <a:latin typeface="Cambria" panose="02040503050406030204" pitchFamily="18" charset="0"/>
              <a:ea typeface="Cambria" panose="02040503050406030204" pitchFamily="18" charset="0"/>
            </a:endParaRP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Gen Z have seen the importance of adaptability in a changing job market.</a:t>
            </a: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Desire to remain relevant and competitive by improving their skills regularly.</a:t>
            </a:r>
          </a:p>
          <a:p>
            <a:pPr algn="justLow"/>
            <a:endParaRPr lang="en-US" sz="3600" b="1" dirty="0">
              <a:latin typeface="Cambria" panose="02040503050406030204" pitchFamily="18" charset="0"/>
              <a:ea typeface="Cambria" panose="02040503050406030204" pitchFamily="18" charset="0"/>
            </a:endParaRPr>
          </a:p>
          <a:p>
            <a:pPr algn="justLow"/>
            <a:r>
              <a:rPr lang="en-US" sz="3600" b="1" dirty="0">
                <a:solidFill>
                  <a:schemeClr val="bg1"/>
                </a:solidFill>
                <a:latin typeface="Cambria" panose="02040503050406030204" pitchFamily="18" charset="0"/>
                <a:ea typeface="Cambria" panose="02040503050406030204" pitchFamily="18" charset="0"/>
              </a:rPr>
              <a:t>Importance of Flexibility in Workflow</a:t>
            </a:r>
          </a:p>
          <a:p>
            <a:pPr algn="justLow"/>
            <a:endParaRPr lang="en-US" sz="3600" dirty="0">
              <a:solidFill>
                <a:schemeClr val="bg1"/>
              </a:solidFill>
              <a:latin typeface="Cambria" panose="02040503050406030204" pitchFamily="18" charset="0"/>
              <a:ea typeface="Cambria" panose="02040503050406030204" pitchFamily="18" charset="0"/>
            </a:endParaRP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Flexibility supports a healthier balance of personal and professional life.</a:t>
            </a: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Flexible workflows enable them to manage side projects or entrepreneurial interests alongside their careers.</a:t>
            </a: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They seek autonomy in how and when work is completed.</a:t>
            </a:r>
          </a:p>
        </p:txBody>
      </p:sp>
    </p:spTree>
    <p:extLst>
      <p:ext uri="{BB962C8B-B14F-4D97-AF65-F5344CB8AC3E}">
        <p14:creationId xmlns:p14="http://schemas.microsoft.com/office/powerpoint/2010/main" val="277835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11</a:t>
            </a:r>
          </a:p>
        </p:txBody>
      </p:sp>
      <p:sp>
        <p:nvSpPr>
          <p:cNvPr id="21" name="TextBox 21"/>
          <p:cNvSpPr txBox="1"/>
          <p:nvPr/>
        </p:nvSpPr>
        <p:spPr>
          <a:xfrm>
            <a:off x="533400" y="342900"/>
            <a:ext cx="3200400"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WHO</a:t>
            </a:r>
          </a:p>
        </p:txBody>
      </p:sp>
      <p:sp>
        <p:nvSpPr>
          <p:cNvPr id="22" name="TextBox 22"/>
          <p:cNvSpPr txBox="1"/>
          <p:nvPr/>
        </p:nvSpPr>
        <p:spPr>
          <a:xfrm>
            <a:off x="838200" y="1562100"/>
            <a:ext cx="16764000" cy="6647974"/>
          </a:xfrm>
          <a:prstGeom prst="rect">
            <a:avLst/>
          </a:prstGeom>
        </p:spPr>
        <p:txBody>
          <a:bodyPr wrap="square" lIns="0" tIns="0" rIns="0" bIns="0" rtlCol="0" anchor="t">
            <a:spAutoFit/>
          </a:bodyPr>
          <a:lstStyle/>
          <a:p>
            <a:r>
              <a:rPr lang="en-US" sz="3600" b="1" dirty="0">
                <a:solidFill>
                  <a:schemeClr val="bg1"/>
                </a:solidFill>
                <a:latin typeface="Cambria" panose="02040503050406030204" pitchFamily="18" charset="0"/>
                <a:ea typeface="Cambria" panose="02040503050406030204" pitchFamily="18" charset="0"/>
              </a:rPr>
              <a:t>Influential Figures in Career Progression</a:t>
            </a:r>
          </a:p>
          <a:p>
            <a:endParaRPr lang="en-US" sz="3600" dirty="0">
              <a:latin typeface="Cambria" panose="02040503050406030204" pitchFamily="18" charset="0"/>
              <a:ea typeface="Cambria" panose="02040503050406030204" pitchFamily="18" charset="0"/>
            </a:endParaRP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Mentors and managers who offer regular and constructive feedback.</a:t>
            </a: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Professional networks, including online platforms and personal connections.</a:t>
            </a: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Influencers and thought leaders who demonstrate the importance of skills like adaptability and creativity.</a:t>
            </a:r>
          </a:p>
          <a:p>
            <a:pPr lvl="0"/>
            <a:endParaRPr lang="en-US" sz="3600" dirty="0">
              <a:latin typeface="Cambria" panose="02040503050406030204" pitchFamily="18" charset="0"/>
              <a:ea typeface="Cambria" panose="02040503050406030204" pitchFamily="18" charset="0"/>
            </a:endParaRPr>
          </a:p>
          <a:p>
            <a:r>
              <a:rPr lang="en-US" sz="3600" b="1" dirty="0">
                <a:solidFill>
                  <a:schemeClr val="bg1"/>
                </a:solidFill>
                <a:latin typeface="Cambria" panose="02040503050406030204" pitchFamily="18" charset="0"/>
                <a:ea typeface="Cambria" panose="02040503050406030204" pitchFamily="18" charset="0"/>
              </a:rPr>
              <a:t>Supportive Workplace Relationships</a:t>
            </a:r>
          </a:p>
          <a:p>
            <a:endParaRPr lang="en-US" sz="3600" dirty="0">
              <a:latin typeface="Cambria" panose="02040503050406030204" pitchFamily="18" charset="0"/>
              <a:ea typeface="Cambria" panose="02040503050406030204" pitchFamily="18" charset="0"/>
            </a:endParaRP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Managers who advocate for their growth and recognize their contributions.</a:t>
            </a: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Teams that foster collaboration and respect diverse perspectives.</a:t>
            </a:r>
          </a:p>
          <a:p>
            <a:pPr marL="571500" lvl="0" indent="-571500">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Peer networks that encourage and support development.</a:t>
            </a:r>
          </a:p>
        </p:txBody>
      </p:sp>
    </p:spTree>
    <p:extLst>
      <p:ext uri="{BB962C8B-B14F-4D97-AF65-F5344CB8AC3E}">
        <p14:creationId xmlns:p14="http://schemas.microsoft.com/office/powerpoint/2010/main" val="1983140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12</a:t>
            </a:r>
          </a:p>
        </p:txBody>
      </p:sp>
      <p:sp>
        <p:nvSpPr>
          <p:cNvPr id="21" name="TextBox 21"/>
          <p:cNvSpPr txBox="1"/>
          <p:nvPr/>
        </p:nvSpPr>
        <p:spPr>
          <a:xfrm>
            <a:off x="609600" y="419100"/>
            <a:ext cx="3886199"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WHERE</a:t>
            </a:r>
          </a:p>
        </p:txBody>
      </p:sp>
      <p:sp>
        <p:nvSpPr>
          <p:cNvPr id="22" name="TextBox 22"/>
          <p:cNvSpPr txBox="1"/>
          <p:nvPr/>
        </p:nvSpPr>
        <p:spPr>
          <a:xfrm>
            <a:off x="838200" y="1562100"/>
            <a:ext cx="16764000" cy="5539978"/>
          </a:xfrm>
          <a:prstGeom prst="rect">
            <a:avLst/>
          </a:prstGeom>
        </p:spPr>
        <p:txBody>
          <a:bodyPr wrap="square" lIns="0" tIns="0" rIns="0" bIns="0" rtlCol="0" anchor="t">
            <a:spAutoFit/>
          </a:bodyPr>
          <a:lstStyle/>
          <a:p>
            <a:pPr algn="just"/>
            <a:r>
              <a:rPr lang="en-US" sz="3600" b="1" dirty="0">
                <a:solidFill>
                  <a:schemeClr val="bg1"/>
                </a:solidFill>
                <a:latin typeface="Cambria" panose="02040503050406030204" pitchFamily="18" charset="0"/>
                <a:ea typeface="Cambria" panose="02040503050406030204" pitchFamily="18" charset="0"/>
              </a:rPr>
              <a:t>Preferred Work Environments</a:t>
            </a:r>
            <a:endParaRPr lang="en-US" sz="3600" dirty="0">
              <a:solidFill>
                <a:schemeClr val="bg1"/>
              </a:solidFill>
              <a:latin typeface="Cambria" panose="02040503050406030204" pitchFamily="18" charset="0"/>
              <a:ea typeface="Cambria" panose="02040503050406030204" pitchFamily="18" charset="0"/>
            </a:endParaRPr>
          </a:p>
          <a:p>
            <a:pPr lvl="0" algn="just"/>
            <a:endParaRPr lang="en-US" sz="3600" dirty="0">
              <a:latin typeface="Cambria" panose="02040503050406030204" pitchFamily="18" charset="0"/>
              <a:ea typeface="Cambria" panose="02040503050406030204" pitchFamily="18" charset="0"/>
            </a:endParaRP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Flexible arrangements that include remote and hybrid work options.</a:t>
            </a: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Collaborative digital platforms that enable teamwork and innovation.</a:t>
            </a:r>
          </a:p>
          <a:p>
            <a:pPr algn="just"/>
            <a:endParaRPr lang="en-US" sz="3600" b="1" dirty="0">
              <a:latin typeface="Cambria" panose="02040503050406030204" pitchFamily="18" charset="0"/>
              <a:ea typeface="Cambria" panose="02040503050406030204" pitchFamily="18" charset="0"/>
            </a:endParaRPr>
          </a:p>
          <a:p>
            <a:pPr algn="just"/>
            <a:r>
              <a:rPr lang="en-US" sz="3600" b="1" dirty="0">
                <a:solidFill>
                  <a:schemeClr val="bg1"/>
                </a:solidFill>
                <a:latin typeface="Cambria" panose="02040503050406030204" pitchFamily="18" charset="0"/>
                <a:ea typeface="Cambria" panose="02040503050406030204" pitchFamily="18" charset="0"/>
              </a:rPr>
              <a:t>Job and Career Development Resources</a:t>
            </a:r>
            <a:endParaRPr lang="en-US" sz="3600" dirty="0">
              <a:solidFill>
                <a:schemeClr val="bg1"/>
              </a:solidFill>
              <a:latin typeface="Cambria" panose="02040503050406030204" pitchFamily="18" charset="0"/>
              <a:ea typeface="Cambria" panose="02040503050406030204" pitchFamily="18" charset="0"/>
            </a:endParaRPr>
          </a:p>
          <a:p>
            <a:pPr lvl="0" algn="just"/>
            <a:endParaRPr lang="en-US" sz="3600" dirty="0">
              <a:latin typeface="Cambria" panose="02040503050406030204" pitchFamily="18" charset="0"/>
              <a:ea typeface="Cambria" panose="02040503050406030204" pitchFamily="18" charset="0"/>
            </a:endParaRP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Online learning platforms and certifications for continuously improving skills.</a:t>
            </a: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Professional social media channels like LinkedIn for networking and opportunities.</a:t>
            </a: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Industry-specific forums and communities for skill enhancement and job updates.</a:t>
            </a:r>
          </a:p>
        </p:txBody>
      </p:sp>
    </p:spTree>
    <p:extLst>
      <p:ext uri="{BB962C8B-B14F-4D97-AF65-F5344CB8AC3E}">
        <p14:creationId xmlns:p14="http://schemas.microsoft.com/office/powerpoint/2010/main" val="148836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13</a:t>
            </a:r>
          </a:p>
        </p:txBody>
      </p:sp>
      <p:sp>
        <p:nvSpPr>
          <p:cNvPr id="21" name="TextBox 21"/>
          <p:cNvSpPr txBox="1"/>
          <p:nvPr/>
        </p:nvSpPr>
        <p:spPr>
          <a:xfrm>
            <a:off x="533400" y="419100"/>
            <a:ext cx="3886199"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WHEN</a:t>
            </a:r>
          </a:p>
        </p:txBody>
      </p:sp>
      <p:sp>
        <p:nvSpPr>
          <p:cNvPr id="22" name="TextBox 22"/>
          <p:cNvSpPr txBox="1"/>
          <p:nvPr/>
        </p:nvSpPr>
        <p:spPr>
          <a:xfrm>
            <a:off x="762000" y="1562100"/>
            <a:ext cx="16764000" cy="6647974"/>
          </a:xfrm>
          <a:prstGeom prst="rect">
            <a:avLst/>
          </a:prstGeom>
        </p:spPr>
        <p:txBody>
          <a:bodyPr wrap="square" lIns="0" tIns="0" rIns="0" bIns="0" rtlCol="0" anchor="t">
            <a:spAutoFit/>
          </a:bodyPr>
          <a:lstStyle/>
          <a:p>
            <a:pPr algn="justLow"/>
            <a:r>
              <a:rPr lang="en-US" sz="3600" b="1" dirty="0">
                <a:solidFill>
                  <a:schemeClr val="bg1"/>
                </a:solidFill>
                <a:latin typeface="Cambria" panose="02040503050406030204" pitchFamily="18" charset="0"/>
                <a:ea typeface="Cambria" panose="02040503050406030204" pitchFamily="18" charset="0"/>
              </a:rPr>
              <a:t>Pace of Career Advancement</a:t>
            </a:r>
          </a:p>
          <a:p>
            <a:pPr algn="justLow"/>
            <a:endParaRPr lang="en-US" sz="3600" dirty="0">
              <a:latin typeface="Cambria" panose="02040503050406030204" pitchFamily="18" charset="0"/>
              <a:ea typeface="Cambria" panose="02040503050406030204" pitchFamily="18" charset="0"/>
            </a:endParaRP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Expect rapid career progression and visible impact within a few years of starting a role.</a:t>
            </a: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Emphasis on frequent learning milestones and skill advancement within a short period.</a:t>
            </a:r>
          </a:p>
          <a:p>
            <a:pPr lvl="0" algn="justLow"/>
            <a:endParaRPr lang="en-US" sz="3600" dirty="0">
              <a:latin typeface="Cambria" panose="02040503050406030204" pitchFamily="18" charset="0"/>
              <a:ea typeface="Cambria" panose="02040503050406030204" pitchFamily="18" charset="0"/>
            </a:endParaRPr>
          </a:p>
          <a:p>
            <a:pPr algn="justLow"/>
            <a:r>
              <a:rPr lang="en-US" sz="3600" b="1" dirty="0">
                <a:solidFill>
                  <a:schemeClr val="bg1"/>
                </a:solidFill>
                <a:latin typeface="Cambria" panose="02040503050406030204" pitchFamily="18" charset="0"/>
                <a:ea typeface="Cambria" panose="02040503050406030204" pitchFamily="18" charset="0"/>
              </a:rPr>
              <a:t>Timing of Job Mobility</a:t>
            </a:r>
          </a:p>
          <a:p>
            <a:pPr algn="justLow"/>
            <a:endParaRPr lang="en-US" sz="3600" dirty="0">
              <a:latin typeface="Cambria" panose="02040503050406030204" pitchFamily="18" charset="0"/>
              <a:ea typeface="Cambria" panose="02040503050406030204" pitchFamily="18" charset="0"/>
            </a:endParaRPr>
          </a:p>
          <a:p>
            <a:pPr marL="571500" lvl="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Typically seeks new roles or promotions every 1-3 years for better opportunities.</a:t>
            </a:r>
          </a:p>
          <a:p>
            <a:pPr marL="571500" indent="-571500" algn="justLow">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Driven by a need for new challenges, skill acquisition, and a path toward leadership roles.</a:t>
            </a:r>
          </a:p>
        </p:txBody>
      </p:sp>
    </p:spTree>
    <p:extLst>
      <p:ext uri="{BB962C8B-B14F-4D97-AF65-F5344CB8AC3E}">
        <p14:creationId xmlns:p14="http://schemas.microsoft.com/office/powerpoint/2010/main" val="13171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14</a:t>
            </a:r>
          </a:p>
        </p:txBody>
      </p:sp>
      <p:sp>
        <p:nvSpPr>
          <p:cNvPr id="21" name="TextBox 21"/>
          <p:cNvSpPr txBox="1"/>
          <p:nvPr/>
        </p:nvSpPr>
        <p:spPr>
          <a:xfrm>
            <a:off x="533400" y="342900"/>
            <a:ext cx="3886199"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HOW</a:t>
            </a:r>
          </a:p>
        </p:txBody>
      </p:sp>
      <p:sp>
        <p:nvSpPr>
          <p:cNvPr id="22" name="TextBox 22"/>
          <p:cNvSpPr txBox="1"/>
          <p:nvPr/>
        </p:nvSpPr>
        <p:spPr>
          <a:xfrm>
            <a:off x="685800" y="1714500"/>
            <a:ext cx="16764000" cy="6647974"/>
          </a:xfrm>
          <a:prstGeom prst="rect">
            <a:avLst/>
          </a:prstGeom>
        </p:spPr>
        <p:txBody>
          <a:bodyPr wrap="square" lIns="0" tIns="0" rIns="0" bIns="0" rtlCol="0" anchor="t">
            <a:spAutoFit/>
          </a:bodyPr>
          <a:lstStyle/>
          <a:p>
            <a:r>
              <a:rPr lang="en-US" sz="3600" b="1" dirty="0">
                <a:solidFill>
                  <a:schemeClr val="bg1"/>
                </a:solidFill>
                <a:latin typeface="Cambria" panose="02040503050406030204" pitchFamily="18" charset="0"/>
                <a:ea typeface="Cambria" panose="02040503050406030204" pitchFamily="18" charset="0"/>
              </a:rPr>
              <a:t>Preferred Job Search Methods</a:t>
            </a:r>
          </a:p>
          <a:p>
            <a:endParaRPr lang="en-US" sz="3600" dirty="0">
              <a:latin typeface="Cambria" panose="02040503050406030204" pitchFamily="18" charset="0"/>
              <a:ea typeface="Cambria" panose="02040503050406030204" pitchFamily="18" charset="0"/>
            </a:endParaRP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Uses online job boards, company websites, and social media to find relevant roles.</a:t>
            </a: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Leverages networking events, virtual job fairs, and LinkedIn for connections and visibility.</a:t>
            </a:r>
          </a:p>
          <a:p>
            <a:pPr lvl="0"/>
            <a:endParaRPr lang="en-US" sz="3600" dirty="0">
              <a:latin typeface="Cambria" panose="02040503050406030204" pitchFamily="18" charset="0"/>
              <a:ea typeface="Cambria" panose="02040503050406030204" pitchFamily="18" charset="0"/>
            </a:endParaRPr>
          </a:p>
          <a:p>
            <a:r>
              <a:rPr lang="en-US" sz="3600" b="1" dirty="0">
                <a:solidFill>
                  <a:schemeClr val="bg1"/>
                </a:solidFill>
                <a:latin typeface="Cambria" panose="02040503050406030204" pitchFamily="18" charset="0"/>
                <a:ea typeface="Cambria" panose="02040503050406030204" pitchFamily="18" charset="0"/>
              </a:rPr>
              <a:t>Recommendations for Effective Recruitment</a:t>
            </a:r>
          </a:p>
          <a:p>
            <a:endParaRPr lang="en-US" sz="3600" dirty="0">
              <a:latin typeface="Cambria" panose="02040503050406030204" pitchFamily="18" charset="0"/>
              <a:ea typeface="Cambria" panose="02040503050406030204" pitchFamily="18" charset="0"/>
            </a:endParaRP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Highlight opportunities for growth and advancement in job postings.</a:t>
            </a: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Emphasize a culture of flexibility, inclusivity, and continuous learning.</a:t>
            </a:r>
          </a:p>
          <a:p>
            <a:pPr marL="571500" lvl="0" indent="-571500" algn="just">
              <a:buFont typeface="Wingdings" panose="05000000000000000000" pitchFamily="2" charset="2"/>
              <a:buChar char="Ø"/>
            </a:pPr>
            <a:r>
              <a:rPr lang="en-US" sz="3600" dirty="0">
                <a:solidFill>
                  <a:schemeClr val="bg1">
                    <a:lumMod val="75000"/>
                  </a:schemeClr>
                </a:solidFill>
                <a:latin typeface="Cambria" panose="02040503050406030204" pitchFamily="18" charset="0"/>
                <a:ea typeface="Cambria" panose="02040503050406030204" pitchFamily="18" charset="0"/>
              </a:rPr>
              <a:t>Showcase the organization’s social responsibility initiatives and commitment to work-life integration.</a:t>
            </a:r>
          </a:p>
        </p:txBody>
      </p:sp>
    </p:spTree>
    <p:extLst>
      <p:ext uri="{BB962C8B-B14F-4D97-AF65-F5344CB8AC3E}">
        <p14:creationId xmlns:p14="http://schemas.microsoft.com/office/powerpoint/2010/main" val="284754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423809" y="8936136"/>
            <a:ext cx="4500378" cy="458220"/>
          </a:xfrm>
          <a:custGeom>
            <a:avLst/>
            <a:gdLst/>
            <a:ahLst/>
            <a:cxnLst/>
            <a:rect l="l" t="t" r="r" b="b"/>
            <a:pathLst>
              <a:path w="4500378" h="458220">
                <a:moveTo>
                  <a:pt x="0" y="0"/>
                </a:moveTo>
                <a:lnTo>
                  <a:pt x="4500379" y="0"/>
                </a:lnTo>
                <a:lnTo>
                  <a:pt x="4500379" y="458221"/>
                </a:lnTo>
                <a:lnTo>
                  <a:pt x="0" y="458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15</a:t>
            </a:r>
          </a:p>
        </p:txBody>
      </p:sp>
      <p:sp>
        <p:nvSpPr>
          <p:cNvPr id="11" name="TextBox 11"/>
          <p:cNvSpPr txBox="1"/>
          <p:nvPr/>
        </p:nvSpPr>
        <p:spPr>
          <a:xfrm>
            <a:off x="5638800" y="1562100"/>
            <a:ext cx="6400800"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CONCLUSION</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22">
            <a:extLst>
              <a:ext uri="{FF2B5EF4-FFF2-40B4-BE49-F238E27FC236}">
                <a16:creationId xmlns:a16="http://schemas.microsoft.com/office/drawing/2014/main" id="{0A63EB64-0374-44AD-B189-729299690B72}"/>
              </a:ext>
            </a:extLst>
          </p:cNvPr>
          <p:cNvSpPr txBox="1"/>
          <p:nvPr/>
        </p:nvSpPr>
        <p:spPr>
          <a:xfrm>
            <a:off x="3657600" y="3162300"/>
            <a:ext cx="11734800" cy="3877985"/>
          </a:xfrm>
          <a:prstGeom prst="rect">
            <a:avLst/>
          </a:prstGeom>
        </p:spPr>
        <p:txBody>
          <a:bodyPr wrap="square" lIns="0" tIns="0" rIns="0" bIns="0" rtlCol="0" anchor="t">
            <a:spAutoFit/>
          </a:bodyPr>
          <a:lstStyle/>
          <a:p>
            <a:pPr algn="just"/>
            <a:r>
              <a:rPr lang="en-US" sz="3600" dirty="0">
                <a:solidFill>
                  <a:schemeClr val="bg1"/>
                </a:solidFill>
                <a:latin typeface="Cambria" panose="02040503050406030204" pitchFamily="18" charset="0"/>
                <a:ea typeface="Cambria" panose="02040503050406030204" pitchFamily="18" charset="0"/>
              </a:rPr>
              <a:t>To meet Gen Z’s career expectations, employers must embrace flexibility, meaningful work, and opportunities for growth. By adapting workplace culture and offering clear development paths, companies can attract and retain this talent. Likewise, Gen Z professionals should clearly communicate their goals and seek environments that align with their values, fostering mutual success.</a:t>
            </a:r>
          </a:p>
        </p:txBody>
      </p:sp>
    </p:spTree>
    <p:extLst>
      <p:ext uri="{BB962C8B-B14F-4D97-AF65-F5344CB8AC3E}">
        <p14:creationId xmlns:p14="http://schemas.microsoft.com/office/powerpoint/2010/main" val="115213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16</a:t>
            </a:r>
          </a:p>
        </p:txBody>
      </p:sp>
      <p:sp>
        <p:nvSpPr>
          <p:cNvPr id="10" name="TextBox 10"/>
          <p:cNvSpPr txBox="1"/>
          <p:nvPr/>
        </p:nvSpPr>
        <p:spPr>
          <a:xfrm>
            <a:off x="3200400" y="2400300"/>
            <a:ext cx="4800600"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III</a:t>
            </a:r>
          </a:p>
        </p:txBody>
      </p:sp>
      <p:sp>
        <p:nvSpPr>
          <p:cNvPr id="11" name="TextBox 11"/>
          <p:cNvSpPr txBox="1"/>
          <p:nvPr/>
        </p:nvSpPr>
        <p:spPr>
          <a:xfrm>
            <a:off x="5257800" y="4305300"/>
            <a:ext cx="7620000" cy="2128788"/>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DATA COLLECTION</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805472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8" name="Group 8"/>
          <p:cNvGrpSpPr/>
          <p:nvPr/>
        </p:nvGrpSpPr>
        <p:grpSpPr>
          <a:xfrm>
            <a:off x="-2231399" y="2680302"/>
            <a:ext cx="5905397" cy="59053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1" name="Freeform 11"/>
          <p:cNvSpPr/>
          <p:nvPr/>
        </p:nvSpPr>
        <p:spPr>
          <a:xfrm>
            <a:off x="1423809" y="3515896"/>
            <a:ext cx="5663047" cy="4478956"/>
          </a:xfrm>
          <a:custGeom>
            <a:avLst/>
            <a:gdLst/>
            <a:ahLst/>
            <a:cxnLst/>
            <a:rect l="l" t="t" r="r" b="b"/>
            <a:pathLst>
              <a:path w="5663047" h="4478956">
                <a:moveTo>
                  <a:pt x="0" y="0"/>
                </a:moveTo>
                <a:lnTo>
                  <a:pt x="5663048" y="0"/>
                </a:lnTo>
                <a:lnTo>
                  <a:pt x="5663048" y="4478956"/>
                </a:lnTo>
                <a:lnTo>
                  <a:pt x="0" y="4478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4" name="Group 14"/>
          <p:cNvGrpSpPr/>
          <p:nvPr/>
        </p:nvGrpSpPr>
        <p:grpSpPr>
          <a:xfrm>
            <a:off x="17579417" y="8585700"/>
            <a:ext cx="1075518" cy="708583"/>
            <a:chOff x="0" y="0"/>
            <a:chExt cx="283264" cy="186623"/>
          </a:xfrm>
        </p:grpSpPr>
        <p:sp>
          <p:nvSpPr>
            <p:cNvPr id="15" name="Freeform 1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17</a:t>
            </a:r>
          </a:p>
        </p:txBody>
      </p:sp>
      <p:sp>
        <p:nvSpPr>
          <p:cNvPr id="18" name="TextBox 18"/>
          <p:cNvSpPr txBox="1"/>
          <p:nvPr/>
        </p:nvSpPr>
        <p:spPr>
          <a:xfrm>
            <a:off x="754374" y="344016"/>
            <a:ext cx="9913626" cy="1064394"/>
          </a:xfrm>
          <a:prstGeom prst="rect">
            <a:avLst/>
          </a:prstGeom>
        </p:spPr>
        <p:txBody>
          <a:bodyPr wrap="square" lIns="0" tIns="0" rIns="0" bIns="0" rtlCol="0" anchor="t">
            <a:spAutoFit/>
          </a:bodyPr>
          <a:lstStyle/>
          <a:p>
            <a:pPr algn="l">
              <a:lnSpc>
                <a:spcPts val="8315"/>
              </a:lnSpc>
            </a:pPr>
            <a:r>
              <a:rPr lang="en-US" sz="8315" b="1" dirty="0">
                <a:solidFill>
                  <a:srgbClr val="FFFFFF"/>
                </a:solidFill>
                <a:latin typeface="Cambria" panose="02040503050406030204" pitchFamily="18" charset="0"/>
                <a:ea typeface="Cambria" panose="02040503050406030204" pitchFamily="18" charset="0"/>
                <a:cs typeface="Bebas Neue Bold"/>
                <a:sym typeface="Bebas Neue Bold"/>
              </a:rPr>
              <a:t>DATA COLLECTION </a:t>
            </a:r>
          </a:p>
        </p:txBody>
      </p:sp>
      <p:sp>
        <p:nvSpPr>
          <p:cNvPr id="19" name="TextBox 19"/>
          <p:cNvSpPr txBox="1"/>
          <p:nvPr/>
        </p:nvSpPr>
        <p:spPr>
          <a:xfrm>
            <a:off x="754374" y="1412106"/>
            <a:ext cx="7703826"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Google Form</a:t>
            </a:r>
          </a:p>
        </p:txBody>
      </p:sp>
      <p:pic>
        <p:nvPicPr>
          <p:cNvPr id="25" name="Picture 24">
            <a:extLst>
              <a:ext uri="{FF2B5EF4-FFF2-40B4-BE49-F238E27FC236}">
                <a16:creationId xmlns:a16="http://schemas.microsoft.com/office/drawing/2014/main" id="{F09FB937-5A87-462A-B3A0-ADCE50E20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333500"/>
            <a:ext cx="8001000" cy="7696200"/>
          </a:xfrm>
          <a:prstGeom prst="rect">
            <a:avLst/>
          </a:prstGeom>
          <a:ln>
            <a:noFill/>
          </a:ln>
          <a:effectLst>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8" name="Group 8"/>
          <p:cNvGrpSpPr/>
          <p:nvPr/>
        </p:nvGrpSpPr>
        <p:grpSpPr>
          <a:xfrm>
            <a:off x="-2231399" y="2680302"/>
            <a:ext cx="5905397" cy="59053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1" name="Freeform 11"/>
          <p:cNvSpPr/>
          <p:nvPr/>
        </p:nvSpPr>
        <p:spPr>
          <a:xfrm>
            <a:off x="1423809" y="3515896"/>
            <a:ext cx="5663047" cy="4478956"/>
          </a:xfrm>
          <a:custGeom>
            <a:avLst/>
            <a:gdLst/>
            <a:ahLst/>
            <a:cxnLst/>
            <a:rect l="l" t="t" r="r" b="b"/>
            <a:pathLst>
              <a:path w="5663047" h="4478956">
                <a:moveTo>
                  <a:pt x="0" y="0"/>
                </a:moveTo>
                <a:lnTo>
                  <a:pt x="5663048" y="0"/>
                </a:lnTo>
                <a:lnTo>
                  <a:pt x="5663048" y="4478956"/>
                </a:lnTo>
                <a:lnTo>
                  <a:pt x="0" y="4478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4" name="Group 14"/>
          <p:cNvGrpSpPr/>
          <p:nvPr/>
        </p:nvGrpSpPr>
        <p:grpSpPr>
          <a:xfrm>
            <a:off x="17579417" y="8585700"/>
            <a:ext cx="1075518" cy="708583"/>
            <a:chOff x="0" y="0"/>
            <a:chExt cx="283264" cy="186623"/>
          </a:xfrm>
        </p:grpSpPr>
        <p:sp>
          <p:nvSpPr>
            <p:cNvPr id="15" name="Freeform 1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18</a:t>
            </a:r>
          </a:p>
        </p:txBody>
      </p:sp>
      <p:sp>
        <p:nvSpPr>
          <p:cNvPr id="18" name="TextBox 18"/>
          <p:cNvSpPr txBox="1"/>
          <p:nvPr/>
        </p:nvSpPr>
        <p:spPr>
          <a:xfrm>
            <a:off x="754374" y="344016"/>
            <a:ext cx="9913626" cy="1064394"/>
          </a:xfrm>
          <a:prstGeom prst="rect">
            <a:avLst/>
          </a:prstGeom>
        </p:spPr>
        <p:txBody>
          <a:bodyPr wrap="square" lIns="0" tIns="0" rIns="0" bIns="0" rtlCol="0" anchor="t">
            <a:spAutoFit/>
          </a:bodyPr>
          <a:lstStyle/>
          <a:p>
            <a:pPr algn="l">
              <a:lnSpc>
                <a:spcPts val="8315"/>
              </a:lnSpc>
            </a:pPr>
            <a:r>
              <a:rPr lang="en-US" sz="8315" b="1" dirty="0">
                <a:solidFill>
                  <a:srgbClr val="FFFFFF"/>
                </a:solidFill>
                <a:latin typeface="Cambria" panose="02040503050406030204" pitchFamily="18" charset="0"/>
                <a:ea typeface="Cambria" panose="02040503050406030204" pitchFamily="18" charset="0"/>
                <a:cs typeface="Bebas Neue Bold"/>
                <a:sym typeface="Bebas Neue Bold"/>
              </a:rPr>
              <a:t>DATA COLLECTION </a:t>
            </a:r>
          </a:p>
        </p:txBody>
      </p:sp>
      <p:sp>
        <p:nvSpPr>
          <p:cNvPr id="19" name="TextBox 19"/>
          <p:cNvSpPr txBox="1"/>
          <p:nvPr/>
        </p:nvSpPr>
        <p:spPr>
          <a:xfrm>
            <a:off x="754374" y="1412106"/>
            <a:ext cx="7703826"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Google Form</a:t>
            </a:r>
          </a:p>
        </p:txBody>
      </p:sp>
      <p:pic>
        <p:nvPicPr>
          <p:cNvPr id="2" name="Picture 1">
            <a:extLst>
              <a:ext uri="{FF2B5EF4-FFF2-40B4-BE49-F238E27FC236}">
                <a16:creationId xmlns:a16="http://schemas.microsoft.com/office/drawing/2014/main" id="{2A6AD560-D1D5-4686-9BE3-7BCD22FB6363}"/>
              </a:ext>
            </a:extLst>
          </p:cNvPr>
          <p:cNvPicPr>
            <a:picLocks noChangeAspect="1"/>
          </p:cNvPicPr>
          <p:nvPr/>
        </p:nvPicPr>
        <p:blipFill>
          <a:blip r:embed="rId4"/>
          <a:stretch>
            <a:fillRect/>
          </a:stretch>
        </p:blipFill>
        <p:spPr>
          <a:xfrm>
            <a:off x="9296400" y="1333500"/>
            <a:ext cx="8001000" cy="7924800"/>
          </a:xfrm>
          <a:prstGeom prst="rect">
            <a:avLst/>
          </a:prstGeom>
          <a:ln>
            <a:noFill/>
          </a:ln>
          <a:effectLst>
            <a:softEdge rad="112500"/>
          </a:effectLst>
        </p:spPr>
      </p:pic>
    </p:spTree>
    <p:extLst>
      <p:ext uri="{BB962C8B-B14F-4D97-AF65-F5344CB8AC3E}">
        <p14:creationId xmlns:p14="http://schemas.microsoft.com/office/powerpoint/2010/main" val="214191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19</a:t>
            </a:r>
          </a:p>
        </p:txBody>
      </p:sp>
      <p:sp>
        <p:nvSpPr>
          <p:cNvPr id="10" name="TextBox 10"/>
          <p:cNvSpPr txBox="1"/>
          <p:nvPr/>
        </p:nvSpPr>
        <p:spPr>
          <a:xfrm>
            <a:off x="3200400" y="2400300"/>
            <a:ext cx="4572000"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IV</a:t>
            </a:r>
          </a:p>
        </p:txBody>
      </p:sp>
      <p:sp>
        <p:nvSpPr>
          <p:cNvPr id="11" name="TextBox 11"/>
          <p:cNvSpPr txBox="1"/>
          <p:nvPr/>
        </p:nvSpPr>
        <p:spPr>
          <a:xfrm>
            <a:off x="5257800" y="3924300"/>
            <a:ext cx="8305800" cy="2128788"/>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DATA ANALYSIS IN SQL</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33507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2879162" y="4371065"/>
            <a:ext cx="3785031" cy="378503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txBody>
            <a:bodyPr/>
            <a:lstStyle/>
            <a:p>
              <a:endParaRPr lang="en-US" dirty="0"/>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a:off x="7251485" y="4371065"/>
            <a:ext cx="3785031" cy="37850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0" name="Group 10"/>
          <p:cNvGrpSpPr/>
          <p:nvPr/>
        </p:nvGrpSpPr>
        <p:grpSpPr>
          <a:xfrm>
            <a:off x="11623807" y="4371065"/>
            <a:ext cx="3785031" cy="37850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Freeform 13"/>
          <p:cNvSpPr/>
          <p:nvPr/>
        </p:nvSpPr>
        <p:spPr>
          <a:xfrm>
            <a:off x="-3939574" y="2139641"/>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02</a:t>
            </a:r>
          </a:p>
        </p:txBody>
      </p:sp>
      <p:sp>
        <p:nvSpPr>
          <p:cNvPr id="20" name="TextBox 20"/>
          <p:cNvSpPr txBox="1"/>
          <p:nvPr/>
        </p:nvSpPr>
        <p:spPr>
          <a:xfrm>
            <a:off x="4876800" y="2282516"/>
            <a:ext cx="9677400" cy="1064394"/>
          </a:xfrm>
          <a:prstGeom prst="rect">
            <a:avLst/>
          </a:prstGeom>
        </p:spPr>
        <p:txBody>
          <a:bodyPr wrap="square" lIns="0" tIns="0" rIns="0" bIns="0" rtlCol="0" anchor="t">
            <a:spAutoFit/>
          </a:bodyPr>
          <a:lstStyle/>
          <a:p>
            <a:pPr algn="ctr">
              <a:lnSpc>
                <a:spcPts val="8315"/>
              </a:lnSpc>
            </a:pPr>
            <a:r>
              <a:rPr lang="en-US" sz="8315" b="1" dirty="0">
                <a:solidFill>
                  <a:srgbClr val="FFFFFF"/>
                </a:solidFill>
                <a:latin typeface="Cambria" panose="02040503050406030204" pitchFamily="18" charset="0"/>
                <a:ea typeface="Cambria" panose="02040503050406030204" pitchFamily="18" charset="0"/>
                <a:cs typeface="Bebas Neue Bold"/>
                <a:sym typeface="Bebas Neue Bold"/>
              </a:rPr>
              <a:t>TOOLS USED FOR </a:t>
            </a:r>
          </a:p>
        </p:txBody>
      </p:sp>
      <p:sp>
        <p:nvSpPr>
          <p:cNvPr id="21" name="TextBox 21"/>
          <p:cNvSpPr txBox="1"/>
          <p:nvPr/>
        </p:nvSpPr>
        <p:spPr>
          <a:xfrm>
            <a:off x="5943600" y="3249026"/>
            <a:ext cx="6705600" cy="1064394"/>
          </a:xfrm>
          <a:prstGeom prst="rect">
            <a:avLst/>
          </a:prstGeom>
        </p:spPr>
        <p:txBody>
          <a:bodyPr wrap="square" lIns="0" tIns="0" rIns="0" bIns="0" rtlCol="0" anchor="t">
            <a:spAutoFit/>
          </a:bodyPr>
          <a:lstStyle/>
          <a:p>
            <a:pPr algn="ctr">
              <a:lnSpc>
                <a:spcPts val="8315"/>
              </a:lnSpc>
            </a:pPr>
            <a:r>
              <a:rPr lang="en-US" sz="7200" b="1" dirty="0">
                <a:solidFill>
                  <a:srgbClr val="D563A1"/>
                </a:solidFill>
                <a:latin typeface="Cambria" panose="02040503050406030204" pitchFamily="18" charset="0"/>
                <a:ea typeface="Cambria" panose="02040503050406030204" pitchFamily="18" charset="0"/>
                <a:cs typeface="Bebas Neue Bold"/>
                <a:sym typeface="Bebas Neue Bold"/>
              </a:rPr>
              <a:t>DATA ANALYSIS</a:t>
            </a:r>
          </a:p>
        </p:txBody>
      </p:sp>
      <p:sp>
        <p:nvSpPr>
          <p:cNvPr id="25" name="Freeform 25"/>
          <p:cNvSpPr/>
          <p:nvPr/>
        </p:nvSpPr>
        <p:spPr>
          <a:xfrm>
            <a:off x="14913343" y="227592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57600" y="5829300"/>
            <a:ext cx="2285999" cy="767454"/>
          </a:xfrm>
          <a:prstGeom prst="rect">
            <a:avLst/>
          </a:prstGeom>
        </p:spPr>
        <p:txBody>
          <a:bodyPr wrap="square" lIns="0" tIns="0" rIns="0" bIns="0" rtlCol="0" anchor="t">
            <a:spAutoFit/>
          </a:bodyPr>
          <a:lstStyle/>
          <a:p>
            <a:pPr algn="l">
              <a:lnSpc>
                <a:spcPts val="2856"/>
              </a:lnSpc>
              <a:spcBef>
                <a:spcPct val="0"/>
              </a:spcBef>
            </a:pPr>
            <a:r>
              <a:rPr lang="en-US" sz="4000" b="1" dirty="0">
                <a:solidFill>
                  <a:srgbClr val="D563A1"/>
                </a:solidFill>
                <a:latin typeface="Cambria" panose="02040503050406030204" pitchFamily="18" charset="0"/>
                <a:ea typeface="Cambria" panose="02040503050406030204" pitchFamily="18" charset="0"/>
                <a:cs typeface="Raleway Bold"/>
                <a:sym typeface="Raleway Bold"/>
              </a:rPr>
              <a:t>Microsoft Excel</a:t>
            </a:r>
          </a:p>
        </p:txBody>
      </p:sp>
      <p:sp>
        <p:nvSpPr>
          <p:cNvPr id="29" name="TextBox 26">
            <a:extLst>
              <a:ext uri="{FF2B5EF4-FFF2-40B4-BE49-F238E27FC236}">
                <a16:creationId xmlns:a16="http://schemas.microsoft.com/office/drawing/2014/main" id="{16ACDF04-37DE-473F-BB6D-2AAC91E5989E}"/>
              </a:ext>
            </a:extLst>
          </p:cNvPr>
          <p:cNvSpPr txBox="1"/>
          <p:nvPr/>
        </p:nvSpPr>
        <p:spPr>
          <a:xfrm>
            <a:off x="8305800" y="5967142"/>
            <a:ext cx="2285999" cy="395558"/>
          </a:xfrm>
          <a:prstGeom prst="rect">
            <a:avLst/>
          </a:prstGeom>
        </p:spPr>
        <p:txBody>
          <a:bodyPr wrap="square" lIns="0" tIns="0" rIns="0" bIns="0" rtlCol="0" anchor="t">
            <a:spAutoFit/>
          </a:bodyPr>
          <a:lstStyle/>
          <a:p>
            <a:pPr algn="l">
              <a:lnSpc>
                <a:spcPts val="2856"/>
              </a:lnSpc>
              <a:spcBef>
                <a:spcPct val="0"/>
              </a:spcBef>
            </a:pPr>
            <a:r>
              <a:rPr lang="en-US" sz="4000" b="1" dirty="0">
                <a:solidFill>
                  <a:srgbClr val="D563A1"/>
                </a:solidFill>
                <a:latin typeface="Cambria" panose="02040503050406030204" pitchFamily="18" charset="0"/>
                <a:ea typeface="Cambria" panose="02040503050406030204" pitchFamily="18" charset="0"/>
                <a:cs typeface="Raleway Bold"/>
                <a:sym typeface="Raleway Bold"/>
              </a:rPr>
              <a:t>MySQL</a:t>
            </a:r>
          </a:p>
        </p:txBody>
      </p:sp>
      <p:sp>
        <p:nvSpPr>
          <p:cNvPr id="30" name="TextBox 26">
            <a:extLst>
              <a:ext uri="{FF2B5EF4-FFF2-40B4-BE49-F238E27FC236}">
                <a16:creationId xmlns:a16="http://schemas.microsoft.com/office/drawing/2014/main" id="{94F70789-E116-4FCA-B3BE-6BFDF4FB59E5}"/>
              </a:ext>
            </a:extLst>
          </p:cNvPr>
          <p:cNvSpPr txBox="1"/>
          <p:nvPr/>
        </p:nvSpPr>
        <p:spPr>
          <a:xfrm>
            <a:off x="12496800" y="5967142"/>
            <a:ext cx="2285999" cy="395558"/>
          </a:xfrm>
          <a:prstGeom prst="rect">
            <a:avLst/>
          </a:prstGeom>
        </p:spPr>
        <p:txBody>
          <a:bodyPr wrap="square" lIns="0" tIns="0" rIns="0" bIns="0" rtlCol="0" anchor="t">
            <a:spAutoFit/>
          </a:bodyPr>
          <a:lstStyle/>
          <a:p>
            <a:pPr algn="l">
              <a:lnSpc>
                <a:spcPts val="2856"/>
              </a:lnSpc>
              <a:spcBef>
                <a:spcPct val="0"/>
              </a:spcBef>
            </a:pPr>
            <a:r>
              <a:rPr lang="en-US" sz="4000" b="1" dirty="0">
                <a:solidFill>
                  <a:srgbClr val="D563A1"/>
                </a:solidFill>
                <a:latin typeface="Cambria" panose="02040503050406030204" pitchFamily="18" charset="0"/>
                <a:ea typeface="Cambria" panose="02040503050406030204" pitchFamily="18" charset="0"/>
                <a:cs typeface="Raleway Bold"/>
                <a:sym typeface="Raleway Bold"/>
              </a:rPr>
              <a:t>Power BI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20</a:t>
            </a:r>
          </a:p>
        </p:txBody>
      </p:sp>
      <p:sp>
        <p:nvSpPr>
          <p:cNvPr id="22" name="TextBox 22"/>
          <p:cNvSpPr txBox="1"/>
          <p:nvPr/>
        </p:nvSpPr>
        <p:spPr>
          <a:xfrm>
            <a:off x="990600" y="881062"/>
            <a:ext cx="16078200" cy="7386638"/>
          </a:xfrm>
          <a:prstGeom prst="rect">
            <a:avLst/>
          </a:prstGeom>
        </p:spPr>
        <p:txBody>
          <a:bodyPr wrap="square" lIns="0" tIns="0" rIns="0" bIns="0" rtlCol="0" anchor="t">
            <a:spAutoFit/>
          </a:bodyPr>
          <a:lstStyle/>
          <a:p>
            <a:pPr marL="457200" lvl="0" indent="-457200" algn="just">
              <a:buFont typeface="Wingdings" panose="05000000000000000000" pitchFamily="2" charset="2"/>
              <a:buChar char="Ø"/>
            </a:pPr>
            <a:r>
              <a:rPr lang="en-US" sz="3200" b="1" dirty="0">
                <a:solidFill>
                  <a:schemeClr val="bg1"/>
                </a:solidFill>
                <a:latin typeface="Cambria" panose="02040503050406030204" pitchFamily="18" charset="0"/>
                <a:ea typeface="Cambria" panose="02040503050406030204" pitchFamily="18" charset="0"/>
              </a:rPr>
              <a:t>What industries are Gen-Z most interested in pursuing careers in?</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dirty="0">
                <a:solidFill>
                  <a:schemeClr val="bg1"/>
                </a:solidFill>
                <a:latin typeface="Cambria" panose="02040503050406030204" pitchFamily="18" charset="0"/>
                <a:ea typeface="Cambria" panose="02040503050406030204" pitchFamily="18" charset="0"/>
              </a:rPr>
              <a:t> </a:t>
            </a:r>
          </a:p>
          <a:p>
            <a:pPr algn="just"/>
            <a:r>
              <a:rPr lang="en-US" sz="3200" dirty="0">
                <a:solidFill>
                  <a:schemeClr val="accent2">
                    <a:lumMod val="40000"/>
                    <a:lumOff val="60000"/>
                  </a:schemeClr>
                </a:solidFill>
                <a:latin typeface="Cambria" panose="02040503050406030204" pitchFamily="18" charset="0"/>
                <a:ea typeface="Cambria" panose="02040503050406030204" pitchFamily="18" charset="0"/>
              </a:rPr>
              <a:t>	SELECT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Aspirational_Career</a:t>
            </a:r>
            <a:r>
              <a:rPr lang="en-US" sz="3200" dirty="0">
                <a:solidFill>
                  <a:schemeClr val="accent2">
                    <a:lumMod val="40000"/>
                    <a:lumOff val="60000"/>
                  </a:schemeClr>
                </a:solidFill>
                <a:latin typeface="Cambria" panose="02040503050406030204" pitchFamily="18" charset="0"/>
                <a:ea typeface="Cambria" panose="02040503050406030204" pitchFamily="18" charset="0"/>
              </a:rPr>
              <a:t>, COUNT(*) AS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Interest_Count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FROM career GROUP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Aspirational_Carreer</a:t>
            </a:r>
            <a:r>
              <a:rPr lang="en-US" sz="3200" dirty="0">
                <a:solidFill>
                  <a:schemeClr val="accent2">
                    <a:lumMod val="40000"/>
                    <a:lumOff val="60000"/>
                  </a:schemeClr>
                </a:solidFill>
                <a:latin typeface="Cambria" panose="02040503050406030204" pitchFamily="18" charset="0"/>
                <a:ea typeface="Cambria" panose="02040503050406030204" pitchFamily="18" charset="0"/>
              </a:rPr>
              <a:t> ORDER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Interest_Count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DESC;</a:t>
            </a:r>
          </a:p>
          <a:p>
            <a:pPr algn="just"/>
            <a:r>
              <a:rPr lang="en-US" sz="3200" dirty="0">
                <a:solidFill>
                  <a:schemeClr val="bg1"/>
                </a:solidFill>
                <a:latin typeface="Cambria" panose="02040503050406030204" pitchFamily="18" charset="0"/>
                <a:ea typeface="Cambria" panose="02040503050406030204" pitchFamily="18" charset="0"/>
              </a:rPr>
              <a:t> </a:t>
            </a:r>
          </a:p>
          <a:p>
            <a:pPr marL="457200" lvl="0" indent="-457200" algn="just">
              <a:buFont typeface="Wingdings" panose="05000000000000000000" pitchFamily="2" charset="2"/>
              <a:buChar char="Ø"/>
            </a:pPr>
            <a:r>
              <a:rPr lang="en-US" sz="3200" b="1" dirty="0">
                <a:solidFill>
                  <a:schemeClr val="bg1"/>
                </a:solidFill>
                <a:latin typeface="Cambria" panose="02040503050406030204" pitchFamily="18" charset="0"/>
                <a:ea typeface="Cambria" panose="02040503050406030204" pitchFamily="18" charset="0"/>
              </a:rPr>
              <a:t>What are the top factors influencing Gen-Z’s career choices?</a:t>
            </a:r>
          </a:p>
          <a:p>
            <a:pPr algn="just"/>
            <a:r>
              <a:rPr lang="en-US" sz="3200" b="1" dirty="0">
                <a:solidFill>
                  <a:schemeClr val="bg1"/>
                </a:solidFill>
                <a:latin typeface="Cambria" panose="02040503050406030204" pitchFamily="18" charset="0"/>
                <a:ea typeface="Cambria" panose="02040503050406030204" pitchFamily="18" charset="0"/>
              </a:rPr>
              <a:t> </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dirty="0">
                <a:solidFill>
                  <a:schemeClr val="accent2">
                    <a:lumMod val="40000"/>
                    <a:lumOff val="60000"/>
                  </a:schemeClr>
                </a:solidFill>
                <a:latin typeface="Cambria" panose="02040503050406030204" pitchFamily="18" charset="0"/>
                <a:ea typeface="Cambria" panose="02040503050406030204" pitchFamily="18" charset="0"/>
              </a:rPr>
              <a:t>	SELECT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Influencing_Factors</a:t>
            </a:r>
            <a:r>
              <a:rPr lang="en-US" sz="3200" dirty="0">
                <a:solidFill>
                  <a:schemeClr val="accent2">
                    <a:lumMod val="40000"/>
                    <a:lumOff val="60000"/>
                  </a:schemeClr>
                </a:solidFill>
                <a:latin typeface="Cambria" panose="02040503050406030204" pitchFamily="18" charset="0"/>
                <a:ea typeface="Cambria" panose="02040503050406030204" pitchFamily="18" charset="0"/>
              </a:rPr>
              <a:t>, COUNT(*) AS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Influence_Count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FROM career GROUP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Influencing_Factors</a:t>
            </a:r>
            <a:r>
              <a:rPr lang="en-US" sz="3200" dirty="0">
                <a:solidFill>
                  <a:schemeClr val="accent2">
                    <a:lumMod val="40000"/>
                    <a:lumOff val="60000"/>
                  </a:schemeClr>
                </a:solidFill>
                <a:latin typeface="Cambria" panose="02040503050406030204" pitchFamily="18" charset="0"/>
                <a:ea typeface="Cambria" panose="02040503050406030204" pitchFamily="18" charset="0"/>
              </a:rPr>
              <a:t> ORDER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Influence_Count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DESC;</a:t>
            </a:r>
          </a:p>
          <a:p>
            <a:pPr algn="just"/>
            <a:r>
              <a:rPr lang="en-US" sz="3200" dirty="0">
                <a:latin typeface="Cambria" panose="02040503050406030204" pitchFamily="18" charset="0"/>
                <a:ea typeface="Cambria" panose="02040503050406030204" pitchFamily="18" charset="0"/>
              </a:rPr>
              <a:t> </a:t>
            </a:r>
          </a:p>
          <a:p>
            <a:pPr algn="just"/>
            <a:r>
              <a:rPr lang="en-US" sz="3200" dirty="0">
                <a:latin typeface="Cambria" panose="02040503050406030204" pitchFamily="18" charset="0"/>
                <a:ea typeface="Cambria" panose="02040503050406030204" pitchFamily="18" charset="0"/>
              </a:rPr>
              <a:t> </a:t>
            </a:r>
          </a:p>
          <a:p>
            <a:pPr marL="457200" lvl="0" indent="-457200" algn="just">
              <a:buFont typeface="Wingdings" panose="05000000000000000000" pitchFamily="2" charset="2"/>
              <a:buChar char="Ø"/>
            </a:pPr>
            <a:r>
              <a:rPr lang="en-US" sz="3200" b="1" dirty="0">
                <a:solidFill>
                  <a:schemeClr val="bg1"/>
                </a:solidFill>
                <a:latin typeface="Cambria" panose="02040503050406030204" pitchFamily="18" charset="0"/>
                <a:ea typeface="Cambria" panose="02040503050406030204" pitchFamily="18" charset="0"/>
              </a:rPr>
              <a:t>What is the desired work environment for Gen-Z? (e.g., remote, hybrid, in-office)</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b="1" dirty="0">
                <a:solidFill>
                  <a:schemeClr val="bg1"/>
                </a:solidFill>
                <a:latin typeface="Cambria" panose="02040503050406030204" pitchFamily="18" charset="0"/>
                <a:ea typeface="Cambria" panose="02040503050406030204" pitchFamily="18" charset="0"/>
              </a:rPr>
              <a:t> </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dirty="0">
                <a:solidFill>
                  <a:schemeClr val="accent2">
                    <a:lumMod val="40000"/>
                    <a:lumOff val="60000"/>
                  </a:schemeClr>
                </a:solidFill>
                <a:latin typeface="Cambria" panose="02040503050406030204" pitchFamily="18" charset="0"/>
                <a:ea typeface="Cambria" panose="02040503050406030204" pitchFamily="18" charset="0"/>
              </a:rPr>
              <a:t>	SELECT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Work_Preference</a:t>
            </a:r>
            <a:r>
              <a:rPr lang="en-US" sz="3200" dirty="0">
                <a:solidFill>
                  <a:schemeClr val="accent2">
                    <a:lumMod val="40000"/>
                    <a:lumOff val="60000"/>
                  </a:schemeClr>
                </a:solidFill>
                <a:latin typeface="Cambria" panose="02040503050406030204" pitchFamily="18" charset="0"/>
                <a:ea typeface="Cambria" panose="02040503050406030204" pitchFamily="18" charset="0"/>
              </a:rPr>
              <a:t>, COUNT(*) AS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Preference_Count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FROM career GROUP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Work_Preference</a:t>
            </a:r>
            <a:r>
              <a:rPr lang="en-US" sz="3200" dirty="0">
                <a:solidFill>
                  <a:schemeClr val="accent2">
                    <a:lumMod val="40000"/>
                    <a:lumOff val="60000"/>
                  </a:schemeClr>
                </a:solidFill>
                <a:latin typeface="Cambria" panose="02040503050406030204" pitchFamily="18" charset="0"/>
                <a:ea typeface="Cambria" panose="02040503050406030204" pitchFamily="18" charset="0"/>
              </a:rPr>
              <a:t> ORDER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Preference_Count</a:t>
            </a:r>
            <a:r>
              <a:rPr lang="en-US" sz="3200" dirty="0">
                <a:solidFill>
                  <a:schemeClr val="accent2">
                    <a:lumMod val="40000"/>
                    <a:lumOff val="60000"/>
                  </a:schemeClr>
                </a:solidFill>
                <a:latin typeface="Cambria" panose="02040503050406030204" pitchFamily="18" charset="0"/>
                <a:ea typeface="Cambria" panose="02040503050406030204" pitchFamily="18" charset="0"/>
              </a:rPr>
              <a:t> DESC;</a:t>
            </a:r>
          </a:p>
        </p:txBody>
      </p:sp>
      <p:sp>
        <p:nvSpPr>
          <p:cNvPr id="2" name="Rectangle: Rounded Corners 1">
            <a:extLst>
              <a:ext uri="{FF2B5EF4-FFF2-40B4-BE49-F238E27FC236}">
                <a16:creationId xmlns:a16="http://schemas.microsoft.com/office/drawing/2014/main" id="{6D3F7614-6CA9-400B-9091-0E6CFA67A552}"/>
              </a:ext>
            </a:extLst>
          </p:cNvPr>
          <p:cNvSpPr/>
          <p:nvPr/>
        </p:nvSpPr>
        <p:spPr>
          <a:xfrm>
            <a:off x="304800" y="495300"/>
            <a:ext cx="17373600" cy="8382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111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21</a:t>
            </a:r>
          </a:p>
        </p:txBody>
      </p:sp>
      <p:sp>
        <p:nvSpPr>
          <p:cNvPr id="22" name="TextBox 22"/>
          <p:cNvSpPr txBox="1"/>
          <p:nvPr/>
        </p:nvSpPr>
        <p:spPr>
          <a:xfrm>
            <a:off x="838200" y="1408747"/>
            <a:ext cx="16383000" cy="6401753"/>
          </a:xfrm>
          <a:prstGeom prst="rect">
            <a:avLst/>
          </a:prstGeom>
        </p:spPr>
        <p:txBody>
          <a:bodyPr wrap="square" lIns="0" tIns="0" rIns="0" bIns="0" rtlCol="0" anchor="t">
            <a:spAutoFit/>
          </a:bodyPr>
          <a:lstStyle/>
          <a:p>
            <a:pPr marL="457200" lvl="0" indent="-457200" algn="just">
              <a:buFont typeface="Wingdings" panose="05000000000000000000" pitchFamily="2" charset="2"/>
              <a:buChar char="Ø"/>
            </a:pPr>
            <a:r>
              <a:rPr lang="en-US" sz="3200" b="1" dirty="0">
                <a:solidFill>
                  <a:schemeClr val="bg1"/>
                </a:solidFill>
                <a:latin typeface="Cambria" panose="02040503050406030204" pitchFamily="18" charset="0"/>
                <a:ea typeface="Cambria" panose="02040503050406030204" pitchFamily="18" charset="0"/>
              </a:rPr>
              <a:t>How do financial goals, such as salary and benefits, impact career aspirations among Gen-Z?</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b="1" dirty="0">
                <a:latin typeface="Cambria" panose="02040503050406030204" pitchFamily="18" charset="0"/>
                <a:ea typeface="Cambria" panose="02040503050406030204" pitchFamily="18" charset="0"/>
              </a:rPr>
              <a:t> </a:t>
            </a:r>
            <a:endParaRPr lang="en-US" sz="3200" dirty="0">
              <a:latin typeface="Cambria" panose="02040503050406030204" pitchFamily="18" charset="0"/>
              <a:ea typeface="Cambria" panose="02040503050406030204" pitchFamily="18" charset="0"/>
            </a:endParaRPr>
          </a:p>
          <a:p>
            <a:pPr algn="just"/>
            <a:r>
              <a:rPr lang="en-US" sz="3200" dirty="0">
                <a:solidFill>
                  <a:schemeClr val="accent2">
                    <a:lumMod val="40000"/>
                    <a:lumOff val="60000"/>
                  </a:schemeClr>
                </a:solidFill>
                <a:latin typeface="Cambria" panose="02040503050406030204" pitchFamily="18" charset="0"/>
                <a:ea typeface="Cambria" panose="02040503050406030204" pitchFamily="18" charset="0"/>
              </a:rPr>
              <a:t>	SELECT AVG(Minimum_Salary_Expectation_for_First_3_Years) AS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Avg_Starting_Salary</a:t>
            </a:r>
            <a:r>
              <a:rPr lang="en-US" sz="3200" dirty="0">
                <a:solidFill>
                  <a:schemeClr val="accent2">
                    <a:lumMod val="40000"/>
                    <a:lumOff val="60000"/>
                  </a:schemeClr>
                </a:solidFill>
                <a:latin typeface="Cambria" panose="02040503050406030204" pitchFamily="18" charset="0"/>
                <a:ea typeface="Cambria" panose="02040503050406030204" pitchFamily="18" charset="0"/>
              </a:rPr>
              <a:t>, AVG(Expected_Monthly_Salary_after_5_Years_Experience) AS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Avg_Expected_Salary</a:t>
            </a:r>
            <a:r>
              <a:rPr lang="en-US" sz="3200" dirty="0">
                <a:solidFill>
                  <a:schemeClr val="accent2">
                    <a:lumMod val="40000"/>
                    <a:lumOff val="60000"/>
                  </a:schemeClr>
                </a:solidFill>
                <a:latin typeface="Cambria" panose="02040503050406030204" pitchFamily="18" charset="0"/>
                <a:ea typeface="Cambria" panose="02040503050406030204" pitchFamily="18" charset="0"/>
              </a:rPr>
              <a:t> FROM career;</a:t>
            </a:r>
          </a:p>
          <a:p>
            <a:pPr algn="just"/>
            <a:r>
              <a:rPr lang="en-US" sz="3200" dirty="0">
                <a:latin typeface="Cambria" panose="02040503050406030204" pitchFamily="18" charset="0"/>
                <a:ea typeface="Cambria" panose="02040503050406030204" pitchFamily="18" charset="0"/>
              </a:rPr>
              <a:t>  </a:t>
            </a:r>
          </a:p>
          <a:p>
            <a:pPr algn="just"/>
            <a:r>
              <a:rPr lang="en-US" sz="3200" b="1" dirty="0">
                <a:latin typeface="Cambria" panose="02040503050406030204" pitchFamily="18" charset="0"/>
                <a:ea typeface="Cambria" panose="02040503050406030204" pitchFamily="18" charset="0"/>
              </a:rPr>
              <a:t>	</a:t>
            </a:r>
            <a:endParaRPr lang="en-US" sz="3200" dirty="0">
              <a:latin typeface="Cambria" panose="02040503050406030204" pitchFamily="18" charset="0"/>
              <a:ea typeface="Cambria" panose="02040503050406030204" pitchFamily="18" charset="0"/>
            </a:endParaRPr>
          </a:p>
          <a:p>
            <a:pPr marL="457200" lvl="0" indent="-457200" algn="just">
              <a:buFont typeface="Wingdings" panose="05000000000000000000" pitchFamily="2" charset="2"/>
              <a:buChar char="Ø"/>
            </a:pPr>
            <a:r>
              <a:rPr lang="en-US" sz="3200" b="1" dirty="0">
                <a:solidFill>
                  <a:schemeClr val="bg1"/>
                </a:solidFill>
                <a:latin typeface="Cambria" panose="02040503050406030204" pitchFamily="18" charset="0"/>
                <a:ea typeface="Cambria" panose="02040503050406030204" pitchFamily="18" charset="0"/>
              </a:rPr>
              <a:t>What role do personal values and social impact play in career choices for Gen-Z?</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b="1" dirty="0">
                <a:solidFill>
                  <a:schemeClr val="bg1"/>
                </a:solidFill>
                <a:latin typeface="Cambria" panose="02040503050406030204" pitchFamily="18" charset="0"/>
                <a:ea typeface="Cambria" panose="02040503050406030204" pitchFamily="18" charset="0"/>
              </a:rPr>
              <a:t> </a:t>
            </a:r>
            <a:endParaRPr lang="en-US" sz="3200" dirty="0">
              <a:solidFill>
                <a:schemeClr val="bg1"/>
              </a:solidFill>
              <a:latin typeface="Cambria" panose="02040503050406030204" pitchFamily="18" charset="0"/>
              <a:ea typeface="Cambria" panose="02040503050406030204" pitchFamily="18" charset="0"/>
            </a:endParaRPr>
          </a:p>
          <a:p>
            <a:pPr algn="just"/>
            <a:r>
              <a:rPr lang="en-US" sz="3200" dirty="0">
                <a:solidFill>
                  <a:schemeClr val="accent2">
                    <a:lumMod val="40000"/>
                    <a:lumOff val="60000"/>
                  </a:schemeClr>
                </a:solidFill>
                <a:latin typeface="Cambria" panose="02040503050406030204" pitchFamily="18" charset="0"/>
                <a:ea typeface="Cambria" panose="02040503050406030204" pitchFamily="18" charset="0"/>
              </a:rPr>
              <a:t>	SELECT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Social_Impact_Rating</a:t>
            </a:r>
            <a:r>
              <a:rPr lang="en-US" sz="3200" dirty="0">
                <a:solidFill>
                  <a:schemeClr val="accent2">
                    <a:lumMod val="40000"/>
                    <a:lumOff val="60000"/>
                  </a:schemeClr>
                </a:solidFill>
                <a:latin typeface="Cambria" panose="02040503050406030204" pitchFamily="18" charset="0"/>
                <a:ea typeface="Cambria" panose="02040503050406030204" pitchFamily="18" charset="0"/>
              </a:rPr>
              <a:t>, COUNT(*) AS Count FROM career GROUP BY </a:t>
            </a:r>
            <a:r>
              <a:rPr lang="en-US" sz="3200" dirty="0" err="1">
                <a:solidFill>
                  <a:schemeClr val="accent2">
                    <a:lumMod val="40000"/>
                    <a:lumOff val="60000"/>
                  </a:schemeClr>
                </a:solidFill>
                <a:latin typeface="Cambria" panose="02040503050406030204" pitchFamily="18" charset="0"/>
                <a:ea typeface="Cambria" panose="02040503050406030204" pitchFamily="18" charset="0"/>
              </a:rPr>
              <a:t>Social_Impact_Rating</a:t>
            </a:r>
            <a:r>
              <a:rPr lang="en-US" sz="3200" dirty="0">
                <a:solidFill>
                  <a:schemeClr val="accent2">
                    <a:lumMod val="40000"/>
                    <a:lumOff val="60000"/>
                  </a:schemeClr>
                </a:solidFill>
                <a:latin typeface="Cambria" panose="02040503050406030204" pitchFamily="18" charset="0"/>
                <a:ea typeface="Cambria" panose="02040503050406030204" pitchFamily="18" charset="0"/>
              </a:rPr>
              <a:t> ORDER BY Count DESC;</a:t>
            </a:r>
          </a:p>
          <a:p>
            <a:pPr algn="just"/>
            <a:endParaRPr lang="en-US" sz="3200" dirty="0">
              <a:latin typeface="Cambria" panose="02040503050406030204" pitchFamily="18" charset="0"/>
              <a:ea typeface="Cambria" panose="02040503050406030204" pitchFamily="18" charset="0"/>
            </a:endParaRPr>
          </a:p>
        </p:txBody>
      </p:sp>
      <p:sp>
        <p:nvSpPr>
          <p:cNvPr id="2" name="Rectangle: Rounded Corners 1">
            <a:extLst>
              <a:ext uri="{FF2B5EF4-FFF2-40B4-BE49-F238E27FC236}">
                <a16:creationId xmlns:a16="http://schemas.microsoft.com/office/drawing/2014/main" id="{9062D9A6-3191-4F2A-8E91-4376374BE3EB}"/>
              </a:ext>
            </a:extLst>
          </p:cNvPr>
          <p:cNvSpPr/>
          <p:nvPr/>
        </p:nvSpPr>
        <p:spPr>
          <a:xfrm>
            <a:off x="381000" y="800100"/>
            <a:ext cx="17526000" cy="7010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53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22</a:t>
            </a:r>
          </a:p>
        </p:txBody>
      </p:sp>
      <p:sp>
        <p:nvSpPr>
          <p:cNvPr id="10" name="TextBox 10"/>
          <p:cNvSpPr txBox="1"/>
          <p:nvPr/>
        </p:nvSpPr>
        <p:spPr>
          <a:xfrm>
            <a:off x="3200400" y="2400300"/>
            <a:ext cx="4572000"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V</a:t>
            </a:r>
          </a:p>
        </p:txBody>
      </p:sp>
      <p:sp>
        <p:nvSpPr>
          <p:cNvPr id="11" name="TextBox 11"/>
          <p:cNvSpPr txBox="1"/>
          <p:nvPr/>
        </p:nvSpPr>
        <p:spPr>
          <a:xfrm>
            <a:off x="4724400" y="3855318"/>
            <a:ext cx="12344400" cy="3193182"/>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POWER BI:</a:t>
            </a:r>
          </a:p>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MANAGER ASPIRATION DASHBOARD</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11874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23</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DD97CD61-C58D-4F8F-B906-B7BD23EB7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95300"/>
            <a:ext cx="16078200" cy="8839199"/>
          </a:xfrm>
          <a:prstGeom prst="rect">
            <a:avLst/>
          </a:prstGeom>
          <a:scene3d>
            <a:camera prst="orthographicFront"/>
            <a:lightRig rig="threePt" dir="t"/>
          </a:scene3d>
          <a:sp3d>
            <a:bevelT/>
          </a:sp3d>
        </p:spPr>
      </p:pic>
    </p:spTree>
    <p:extLst>
      <p:ext uri="{BB962C8B-B14F-4D97-AF65-F5344CB8AC3E}">
        <p14:creationId xmlns:p14="http://schemas.microsoft.com/office/powerpoint/2010/main" val="2888142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24</a:t>
            </a:r>
          </a:p>
        </p:txBody>
      </p:sp>
      <p:sp>
        <p:nvSpPr>
          <p:cNvPr id="10" name="TextBox 10"/>
          <p:cNvSpPr txBox="1"/>
          <p:nvPr/>
        </p:nvSpPr>
        <p:spPr>
          <a:xfrm>
            <a:off x="3200400" y="2400300"/>
            <a:ext cx="4572000"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VI</a:t>
            </a:r>
          </a:p>
        </p:txBody>
      </p:sp>
      <p:sp>
        <p:nvSpPr>
          <p:cNvPr id="11" name="TextBox 11"/>
          <p:cNvSpPr txBox="1"/>
          <p:nvPr/>
        </p:nvSpPr>
        <p:spPr>
          <a:xfrm>
            <a:off x="4724400" y="3855318"/>
            <a:ext cx="12344400" cy="3193182"/>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POWER BI:</a:t>
            </a:r>
          </a:p>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MISSION ASPIRATION DASHBOARD</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10754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25</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Picture 15">
            <a:extLst>
              <a:ext uri="{FF2B5EF4-FFF2-40B4-BE49-F238E27FC236}">
                <a16:creationId xmlns:a16="http://schemas.microsoft.com/office/drawing/2014/main" id="{88B06F46-7782-4AB4-9965-6F010583DD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47700"/>
            <a:ext cx="16002000" cy="8915399"/>
          </a:xfrm>
          <a:prstGeom prst="rect">
            <a:avLst/>
          </a:prstGeom>
          <a:ln>
            <a:noFill/>
          </a:ln>
          <a:effectLst>
            <a:softEdge rad="112500"/>
          </a:effectLst>
          <a:scene3d>
            <a:camera prst="orthographicFront"/>
            <a:lightRig rig="threePt" dir="t"/>
          </a:scene3d>
          <a:sp3d>
            <a:bevelT/>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5" name="TextBox 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26</a:t>
            </a:r>
          </a:p>
        </p:txBody>
      </p:sp>
      <p:sp>
        <p:nvSpPr>
          <p:cNvPr id="11" name="TextBox 11"/>
          <p:cNvSpPr txBox="1"/>
          <p:nvPr/>
        </p:nvSpPr>
        <p:spPr>
          <a:xfrm>
            <a:off x="6553200" y="573906"/>
            <a:ext cx="7443253" cy="1064394"/>
          </a:xfrm>
          <a:prstGeom prst="rect">
            <a:avLst/>
          </a:prstGeom>
        </p:spPr>
        <p:txBody>
          <a:bodyPr wrap="square" lIns="0" tIns="0" rIns="0" bIns="0" rtlCol="0" anchor="t">
            <a:spAutoFit/>
          </a:bodyPr>
          <a:lstStyle/>
          <a:p>
            <a:pPr algn="l">
              <a:lnSpc>
                <a:spcPts val="8315"/>
              </a:lnSpc>
            </a:pPr>
            <a:r>
              <a:rPr lang="en-US" sz="8000" b="1" dirty="0">
                <a:solidFill>
                  <a:srgbClr val="D563A1"/>
                </a:solidFill>
                <a:latin typeface="Cambria" panose="02040503050406030204" pitchFamily="18" charset="0"/>
                <a:ea typeface="Cambria" panose="02040503050406030204" pitchFamily="18" charset="0"/>
                <a:cs typeface="Bebas Neue Bold"/>
                <a:sym typeface="Bebas Neue Bold"/>
              </a:rPr>
              <a:t>INSIGHTS</a:t>
            </a:r>
          </a:p>
        </p:txBody>
      </p:sp>
      <p:sp>
        <p:nvSpPr>
          <p:cNvPr id="18" name="Rectangle 17">
            <a:extLst>
              <a:ext uri="{FF2B5EF4-FFF2-40B4-BE49-F238E27FC236}">
                <a16:creationId xmlns:a16="http://schemas.microsoft.com/office/drawing/2014/main" id="{73C24DE6-9157-49FD-A569-48B7BB485764}"/>
              </a:ext>
            </a:extLst>
          </p:cNvPr>
          <p:cNvSpPr/>
          <p:nvPr/>
        </p:nvSpPr>
        <p:spPr>
          <a:xfrm>
            <a:off x="7772400" y="1943100"/>
            <a:ext cx="9144000" cy="6740307"/>
          </a:xfrm>
          <a:prstGeom prst="rect">
            <a:avLst/>
          </a:prstGeom>
        </p:spPr>
        <p:txBody>
          <a:bodyPr>
            <a:spAutoFit/>
          </a:bodyPr>
          <a:lstStyle/>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Structured mentorship and guided learning.</a:t>
            </a:r>
          </a:p>
          <a:p>
            <a:pPr marL="571500" indent="-571500" algn="just">
              <a:buFont typeface="Wingdings" panose="05000000000000000000" pitchFamily="2" charset="2"/>
              <a:buChar char="Ø"/>
            </a:pPr>
            <a:endParaRPr lang="en-US" sz="3600" dirty="0">
              <a:solidFill>
                <a:schemeClr val="bg1"/>
              </a:solidFill>
              <a:latin typeface="Cambria" panose="02040503050406030204" pitchFamily="18" charset="0"/>
              <a:ea typeface="Cambria" panose="02040503050406030204" pitchFamily="18" charset="0"/>
            </a:endParaRPr>
          </a:p>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Ethical management and company culture.</a:t>
            </a:r>
          </a:p>
          <a:p>
            <a:pPr marL="571500" indent="-571500" algn="just">
              <a:buFont typeface="Wingdings" panose="05000000000000000000" pitchFamily="2" charset="2"/>
              <a:buChar char="Ø"/>
            </a:pPr>
            <a:endParaRPr lang="en-US" sz="3600" dirty="0">
              <a:solidFill>
                <a:schemeClr val="bg1"/>
              </a:solidFill>
              <a:latin typeface="Cambria" panose="02040503050406030204" pitchFamily="18" charset="0"/>
              <a:ea typeface="Cambria" panose="02040503050406030204" pitchFamily="18" charset="0"/>
            </a:endParaRPr>
          </a:p>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Work-life balance.</a:t>
            </a:r>
          </a:p>
          <a:p>
            <a:pPr marL="571500" indent="-571500" algn="just">
              <a:buFont typeface="Wingdings" panose="05000000000000000000" pitchFamily="2" charset="2"/>
              <a:buChar char="Ø"/>
            </a:pPr>
            <a:endParaRPr lang="en-US" sz="3600" dirty="0">
              <a:solidFill>
                <a:schemeClr val="bg1"/>
              </a:solidFill>
              <a:latin typeface="Cambria" panose="02040503050406030204" pitchFamily="18" charset="0"/>
              <a:ea typeface="Cambria" panose="02040503050406030204" pitchFamily="18" charset="0"/>
            </a:endParaRPr>
          </a:p>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Social impact and mission-driven work.</a:t>
            </a:r>
          </a:p>
          <a:p>
            <a:pPr marL="571500" indent="-571500" algn="just">
              <a:buFont typeface="Wingdings" panose="05000000000000000000" pitchFamily="2" charset="2"/>
              <a:buChar char="Ø"/>
            </a:pPr>
            <a:endParaRPr lang="en-US" sz="3600" dirty="0">
              <a:solidFill>
                <a:schemeClr val="bg1"/>
              </a:solidFill>
              <a:latin typeface="Cambria" panose="02040503050406030204" pitchFamily="18" charset="0"/>
              <a:ea typeface="Cambria" panose="02040503050406030204" pitchFamily="18" charset="0"/>
            </a:endParaRPr>
          </a:p>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Companies with growth potential.</a:t>
            </a:r>
          </a:p>
          <a:p>
            <a:pPr marL="571500" indent="-571500" algn="just">
              <a:buFont typeface="Wingdings" panose="05000000000000000000" pitchFamily="2" charset="2"/>
              <a:buChar char="Ø"/>
            </a:pPr>
            <a:endParaRPr lang="en-US" sz="3600" dirty="0">
              <a:solidFill>
                <a:schemeClr val="bg1"/>
              </a:solidFill>
              <a:latin typeface="Cambria" panose="02040503050406030204" pitchFamily="18" charset="0"/>
              <a:ea typeface="Cambria" panose="02040503050406030204" pitchFamily="18" charset="0"/>
            </a:endParaRPr>
          </a:p>
          <a:p>
            <a:pPr marL="571500" indent="-571500" algn="just">
              <a:buFont typeface="Wingdings" panose="05000000000000000000" pitchFamily="2" charset="2"/>
              <a:buChar char="Ø"/>
            </a:pPr>
            <a:r>
              <a:rPr lang="en-US" sz="3600" dirty="0">
                <a:solidFill>
                  <a:schemeClr val="bg1"/>
                </a:solidFill>
                <a:latin typeface="Cambria" panose="02040503050406030204" pitchFamily="18" charset="0"/>
                <a:ea typeface="Cambria" panose="02040503050406030204" pitchFamily="18" charset="0"/>
              </a:rPr>
              <a:t>Flexible working arrangements.</a:t>
            </a:r>
          </a:p>
        </p:txBody>
      </p:sp>
      <p:grpSp>
        <p:nvGrpSpPr>
          <p:cNvPr id="19" name="Group 12">
            <a:extLst>
              <a:ext uri="{FF2B5EF4-FFF2-40B4-BE49-F238E27FC236}">
                <a16:creationId xmlns:a16="http://schemas.microsoft.com/office/drawing/2014/main" id="{C7F4B5B4-5058-4AA2-AB57-DE7B8B7FD89D}"/>
              </a:ext>
            </a:extLst>
          </p:cNvPr>
          <p:cNvGrpSpPr/>
          <p:nvPr/>
        </p:nvGrpSpPr>
        <p:grpSpPr>
          <a:xfrm>
            <a:off x="1447800" y="2324100"/>
            <a:ext cx="5181600" cy="5334000"/>
            <a:chOff x="0" y="0"/>
            <a:chExt cx="812800" cy="812800"/>
          </a:xfrm>
        </p:grpSpPr>
        <p:sp>
          <p:nvSpPr>
            <p:cNvPr id="20" name="Freeform 13">
              <a:extLst>
                <a:ext uri="{FF2B5EF4-FFF2-40B4-BE49-F238E27FC236}">
                  <a16:creationId xmlns:a16="http://schemas.microsoft.com/office/drawing/2014/main" id="{54822D5C-8BB0-43B3-88E8-5D435ACB0D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1" name="TextBox 14">
              <a:extLst>
                <a:ext uri="{FF2B5EF4-FFF2-40B4-BE49-F238E27FC236}">
                  <a16:creationId xmlns:a16="http://schemas.microsoft.com/office/drawing/2014/main" id="{5305B314-64CB-4900-B084-A46A88F708BD}"/>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22" name="Freeform 31">
            <a:extLst>
              <a:ext uri="{FF2B5EF4-FFF2-40B4-BE49-F238E27FC236}">
                <a16:creationId xmlns:a16="http://schemas.microsoft.com/office/drawing/2014/main" id="{D5B03869-96F4-47F6-9007-2BB246A3446A}"/>
              </a:ext>
            </a:extLst>
          </p:cNvPr>
          <p:cNvSpPr/>
          <p:nvPr/>
        </p:nvSpPr>
        <p:spPr>
          <a:xfrm>
            <a:off x="2694479" y="3484859"/>
            <a:ext cx="2661505" cy="2739784"/>
          </a:xfrm>
          <a:custGeom>
            <a:avLst/>
            <a:gdLst/>
            <a:ahLst/>
            <a:cxnLst/>
            <a:rect l="l" t="t" r="r" b="b"/>
            <a:pathLst>
              <a:path w="2007033" h="2007033">
                <a:moveTo>
                  <a:pt x="0" y="0"/>
                </a:moveTo>
                <a:lnTo>
                  <a:pt x="2007034" y="0"/>
                </a:lnTo>
                <a:lnTo>
                  <a:pt x="2007034" y="2007033"/>
                </a:lnTo>
                <a:lnTo>
                  <a:pt x="0" y="2007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14">
            <a:extLst>
              <a:ext uri="{FF2B5EF4-FFF2-40B4-BE49-F238E27FC236}">
                <a16:creationId xmlns:a16="http://schemas.microsoft.com/office/drawing/2014/main" id="{9CE25623-B2C7-4A3A-9245-854FA61353DF}"/>
              </a:ext>
            </a:extLst>
          </p:cNvPr>
          <p:cNvSpPr/>
          <p:nvPr/>
        </p:nvSpPr>
        <p:spPr>
          <a:xfrm>
            <a:off x="0" y="1866900"/>
            <a:ext cx="6324600" cy="51687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1430000" y="1684017"/>
            <a:ext cx="5829300" cy="69189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9" name="Group 9"/>
          <p:cNvGrpSpPr/>
          <p:nvPr/>
        </p:nvGrpSpPr>
        <p:grpSpPr>
          <a:xfrm>
            <a:off x="11038671" y="2382354"/>
            <a:ext cx="5522291" cy="55222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2" name="Group 12"/>
          <p:cNvGrpSpPr/>
          <p:nvPr/>
        </p:nvGrpSpPr>
        <p:grpSpPr>
          <a:xfrm>
            <a:off x="14356035" y="3164673"/>
            <a:ext cx="2204928" cy="22049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5" name="Freeform 15"/>
          <p:cNvSpPr/>
          <p:nvPr/>
        </p:nvSpPr>
        <p:spPr>
          <a:xfrm>
            <a:off x="12725400" y="4041345"/>
            <a:ext cx="3541842" cy="2485369"/>
          </a:xfrm>
          <a:custGeom>
            <a:avLst/>
            <a:gdLst/>
            <a:ahLst/>
            <a:cxnLst/>
            <a:rect l="l" t="t" r="r" b="b"/>
            <a:pathLst>
              <a:path w="4934849" h="2485369">
                <a:moveTo>
                  <a:pt x="0" y="0"/>
                </a:moveTo>
                <a:lnTo>
                  <a:pt x="4934849" y="0"/>
                </a:lnTo>
                <a:lnTo>
                  <a:pt x="4934849" y="2485370"/>
                </a:lnTo>
                <a:lnTo>
                  <a:pt x="0" y="2485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7579417" y="8585700"/>
            <a:ext cx="1075518" cy="708583"/>
            <a:chOff x="0" y="0"/>
            <a:chExt cx="283264" cy="186623"/>
          </a:xfrm>
        </p:grpSpPr>
        <p:sp>
          <p:nvSpPr>
            <p:cNvPr id="19" name="Freeform 19"/>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20" name="TextBox 20"/>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21" name="TextBox 21"/>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27</a:t>
            </a:r>
          </a:p>
        </p:txBody>
      </p:sp>
      <p:sp>
        <p:nvSpPr>
          <p:cNvPr id="23" name="TextBox 23"/>
          <p:cNvSpPr txBox="1"/>
          <p:nvPr/>
        </p:nvSpPr>
        <p:spPr>
          <a:xfrm>
            <a:off x="762000" y="419100"/>
            <a:ext cx="10972800" cy="990784"/>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Cambria" panose="02040503050406030204" pitchFamily="18" charset="0"/>
                <a:ea typeface="Cambria" panose="02040503050406030204" pitchFamily="18" charset="0"/>
                <a:cs typeface="Bebas Neue Bold"/>
                <a:sym typeface="Bebas Neue Bold"/>
              </a:rPr>
              <a:t>RECOMMENDATIONS</a:t>
            </a:r>
          </a:p>
        </p:txBody>
      </p:sp>
      <p:sp>
        <p:nvSpPr>
          <p:cNvPr id="26" name="Rectangle 25">
            <a:extLst>
              <a:ext uri="{FF2B5EF4-FFF2-40B4-BE49-F238E27FC236}">
                <a16:creationId xmlns:a16="http://schemas.microsoft.com/office/drawing/2014/main" id="{4F0735F6-CE36-40D8-B4CC-88DF735107DA}"/>
              </a:ext>
            </a:extLst>
          </p:cNvPr>
          <p:cNvSpPr/>
          <p:nvPr/>
        </p:nvSpPr>
        <p:spPr>
          <a:xfrm>
            <a:off x="762000" y="1485900"/>
            <a:ext cx="10058400" cy="8463855"/>
          </a:xfrm>
          <a:prstGeom prst="rect">
            <a:avLst/>
          </a:prstGeom>
        </p:spPr>
        <p:txBody>
          <a:bodyPr wrap="square">
            <a:spAutoFit/>
          </a:bodyPr>
          <a:lstStyle/>
          <a:p>
            <a:pPr marL="571500" indent="-571500" algn="just">
              <a:buFont typeface="Wingdings" panose="05000000000000000000" pitchFamily="2" charset="2"/>
              <a:buChar char="ü"/>
            </a:pPr>
            <a:r>
              <a:rPr lang="en-US" sz="3200" dirty="0">
                <a:solidFill>
                  <a:schemeClr val="bg1"/>
                </a:solidFill>
              </a:rPr>
              <a:t>Prioritize structured mentorship, guidance-based leadership, and clear career growth.</a:t>
            </a:r>
          </a:p>
          <a:p>
            <a:pPr marL="571500" indent="-571500" algn="just">
              <a:buFont typeface="Wingdings" panose="05000000000000000000" pitchFamily="2" charset="2"/>
              <a:buChar char="ü"/>
            </a:pPr>
            <a:endParaRPr lang="en-US" sz="3200" dirty="0">
              <a:solidFill>
                <a:schemeClr val="bg1"/>
              </a:solidFill>
            </a:endParaRPr>
          </a:p>
          <a:p>
            <a:pPr marL="571500" indent="-571500" algn="just">
              <a:buFont typeface="Wingdings" panose="05000000000000000000" pitchFamily="2" charset="2"/>
              <a:buChar char="ü"/>
            </a:pPr>
            <a:r>
              <a:rPr lang="en-US" sz="3200" dirty="0">
                <a:solidFill>
                  <a:schemeClr val="bg1"/>
                </a:solidFill>
              </a:rPr>
              <a:t>Offer hybrid work, strong work-life balance, and transparent communication.</a:t>
            </a:r>
          </a:p>
          <a:p>
            <a:pPr marL="571500" indent="-571500" algn="just">
              <a:buFont typeface="Wingdings" panose="05000000000000000000" pitchFamily="2" charset="2"/>
              <a:buChar char="ü"/>
            </a:pPr>
            <a:endParaRPr lang="en-US" sz="3200" dirty="0">
              <a:solidFill>
                <a:schemeClr val="bg1"/>
              </a:solidFill>
            </a:endParaRPr>
          </a:p>
          <a:p>
            <a:pPr marL="571500" indent="-571500" algn="just">
              <a:buFont typeface="Wingdings" panose="05000000000000000000" pitchFamily="2" charset="2"/>
              <a:buChar char="ü"/>
            </a:pPr>
            <a:r>
              <a:rPr lang="en-US" sz="3200" dirty="0">
                <a:solidFill>
                  <a:schemeClr val="bg1"/>
                </a:solidFill>
              </a:rPr>
              <a:t>Communicate social impact, provide meaningful work, and measure contributions.</a:t>
            </a:r>
          </a:p>
          <a:p>
            <a:pPr marL="571500" indent="-571500" algn="just">
              <a:buFont typeface="Wingdings" panose="05000000000000000000" pitchFamily="2" charset="2"/>
              <a:buChar char="ü"/>
            </a:pPr>
            <a:endParaRPr lang="en-US" sz="3200" dirty="0">
              <a:solidFill>
                <a:schemeClr val="bg1"/>
              </a:solidFill>
            </a:endParaRPr>
          </a:p>
          <a:p>
            <a:pPr marL="571500" indent="-571500" algn="just">
              <a:buFont typeface="Wingdings" panose="05000000000000000000" pitchFamily="2" charset="2"/>
              <a:buChar char="ü"/>
            </a:pPr>
            <a:r>
              <a:rPr lang="en-US" sz="3200" dirty="0">
                <a:solidFill>
                  <a:schemeClr val="bg1"/>
                </a:solidFill>
              </a:rPr>
              <a:t>Ensure transparent salaries, growth opportunities, and competitive benefits.</a:t>
            </a:r>
          </a:p>
          <a:p>
            <a:pPr marL="571500" indent="-571500" algn="just">
              <a:buFont typeface="Wingdings" panose="05000000000000000000" pitchFamily="2" charset="2"/>
              <a:buChar char="ü"/>
            </a:pPr>
            <a:endParaRPr lang="en-US" sz="3200" dirty="0">
              <a:solidFill>
                <a:schemeClr val="bg1"/>
              </a:solidFill>
            </a:endParaRPr>
          </a:p>
          <a:p>
            <a:pPr marL="571500" indent="-571500" algn="just">
              <a:buFont typeface="Wingdings" panose="05000000000000000000" pitchFamily="2" charset="2"/>
              <a:buChar char="ü"/>
            </a:pPr>
            <a:r>
              <a:rPr lang="en-US" sz="3200" dirty="0">
                <a:solidFill>
                  <a:schemeClr val="bg1"/>
                </a:solidFill>
              </a:rPr>
              <a:t>Strengthen onboarding, team connections, and feedback systems.</a:t>
            </a:r>
          </a:p>
          <a:p>
            <a:pPr marL="571500" indent="-571500" algn="just">
              <a:buFont typeface="Wingdings" panose="05000000000000000000" pitchFamily="2" charset="2"/>
              <a:buChar char="ü"/>
            </a:pPr>
            <a:endParaRPr lang="en-US" sz="3200" dirty="0">
              <a:solidFill>
                <a:schemeClr val="bg1"/>
              </a:solidFill>
            </a:endParaRPr>
          </a:p>
          <a:p>
            <a:pPr marL="571500" indent="-571500" algn="just">
              <a:buFont typeface="Wingdings" panose="05000000000000000000" pitchFamily="2" charset="2"/>
              <a:buChar char="ü"/>
            </a:pPr>
            <a:r>
              <a:rPr lang="en-US" sz="3200" dirty="0">
                <a:solidFill>
                  <a:schemeClr val="bg1"/>
                </a:solidFill>
              </a:rPr>
              <a:t>Develop robust learning and development platforms for career advancement.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28</a:t>
            </a:r>
          </a:p>
        </p:txBody>
      </p:sp>
      <p:grpSp>
        <p:nvGrpSpPr>
          <p:cNvPr id="10" name="Group 10"/>
          <p:cNvGrpSpPr/>
          <p:nvPr/>
        </p:nvGrpSpPr>
        <p:grpSpPr>
          <a:xfrm>
            <a:off x="6382854" y="2139641"/>
            <a:ext cx="5522291" cy="55222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TextBox 13"/>
          <p:cNvSpPr txBox="1"/>
          <p:nvPr/>
        </p:nvSpPr>
        <p:spPr>
          <a:xfrm>
            <a:off x="5234622" y="4052937"/>
            <a:ext cx="6229901" cy="2321221"/>
          </a:xfrm>
          <a:prstGeom prst="rect">
            <a:avLst/>
          </a:prstGeom>
        </p:spPr>
        <p:txBody>
          <a:bodyPr lIns="0" tIns="0" rIns="0" bIns="0" rtlCol="0" anchor="t">
            <a:spAutoFit/>
          </a:bodyPr>
          <a:lstStyle/>
          <a:p>
            <a:pPr algn="l">
              <a:lnSpc>
                <a:spcPts val="17182"/>
              </a:lnSpc>
            </a:pPr>
            <a:r>
              <a:rPr lang="en-US" sz="17182" b="1">
                <a:solidFill>
                  <a:srgbClr val="FFFFFF"/>
                </a:solidFill>
                <a:latin typeface="Bebas Neue Bold"/>
                <a:ea typeface="Bebas Neue Bold"/>
                <a:cs typeface="Bebas Neue Bold"/>
                <a:sym typeface="Bebas Neue Bold"/>
              </a:rPr>
              <a:t>thank </a:t>
            </a:r>
          </a:p>
        </p:txBody>
      </p:sp>
      <p:sp>
        <p:nvSpPr>
          <p:cNvPr id="14" name="TextBox 14"/>
          <p:cNvSpPr txBox="1"/>
          <p:nvPr/>
        </p:nvSpPr>
        <p:spPr>
          <a:xfrm>
            <a:off x="10084335" y="4052933"/>
            <a:ext cx="3877436" cy="2321224"/>
          </a:xfrm>
          <a:prstGeom prst="rect">
            <a:avLst/>
          </a:prstGeom>
        </p:spPr>
        <p:txBody>
          <a:bodyPr lIns="0" tIns="0" rIns="0" bIns="0" rtlCol="0" anchor="t">
            <a:spAutoFit/>
          </a:bodyPr>
          <a:lstStyle/>
          <a:p>
            <a:pPr algn="l">
              <a:lnSpc>
                <a:spcPts val="17182"/>
              </a:lnSpc>
            </a:pPr>
            <a:r>
              <a:rPr lang="en-US" sz="17182" b="1">
                <a:solidFill>
                  <a:srgbClr val="D563A1"/>
                </a:solidFill>
                <a:latin typeface="Bebas Neue Bold"/>
                <a:ea typeface="Bebas Neue Bold"/>
                <a:cs typeface="Bebas Neue Bold"/>
                <a:sym typeface="Bebas Neue Bold"/>
              </a:rPr>
              <a:t>you!</a:t>
            </a:r>
          </a:p>
        </p:txBody>
      </p:sp>
      <p:sp>
        <p:nvSpPr>
          <p:cNvPr id="15" name="Freeform 15"/>
          <p:cNvSpPr/>
          <p:nvPr/>
        </p:nvSpPr>
        <p:spPr>
          <a:xfrm>
            <a:off x="11163023" y="4969027"/>
            <a:ext cx="5034668" cy="2810260"/>
          </a:xfrm>
          <a:custGeom>
            <a:avLst/>
            <a:gdLst/>
            <a:ahLst/>
            <a:cxnLst/>
            <a:rect l="l" t="t" r="r" b="b"/>
            <a:pathLst>
              <a:path w="5034668" h="2810260">
                <a:moveTo>
                  <a:pt x="0" y="0"/>
                </a:moveTo>
                <a:lnTo>
                  <a:pt x="5034669" y="0"/>
                </a:lnTo>
                <a:lnTo>
                  <a:pt x="5034669"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2209800" y="2562375"/>
            <a:ext cx="3778127"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03</a:t>
            </a:r>
          </a:p>
        </p:txBody>
      </p:sp>
      <p:sp>
        <p:nvSpPr>
          <p:cNvPr id="10" name="TextBox 10"/>
          <p:cNvSpPr txBox="1"/>
          <p:nvPr/>
        </p:nvSpPr>
        <p:spPr>
          <a:xfrm>
            <a:off x="3200400" y="2400300"/>
            <a:ext cx="4035163"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I</a:t>
            </a:r>
          </a:p>
        </p:txBody>
      </p:sp>
      <p:sp>
        <p:nvSpPr>
          <p:cNvPr id="11" name="TextBox 11"/>
          <p:cNvSpPr txBox="1"/>
          <p:nvPr/>
        </p:nvSpPr>
        <p:spPr>
          <a:xfrm>
            <a:off x="5257800" y="4305300"/>
            <a:ext cx="7620000" cy="2128788"/>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EXCEL DASHBOARD</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35831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04</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38428498-CCA8-4913-A9CF-FE0F81B740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647700"/>
            <a:ext cx="16078200" cy="8915400"/>
          </a:xfrm>
          <a:prstGeom prst="rect">
            <a:avLst/>
          </a:prstGeom>
          <a:scene3d>
            <a:camera prst="orthographicFront"/>
            <a:lightRig rig="threePt" dir="t"/>
          </a:scene3d>
          <a:sp3d>
            <a:bevelT/>
          </a:sp3d>
        </p:spPr>
      </p:pic>
    </p:spTree>
    <p:extLst>
      <p:ext uri="{BB962C8B-B14F-4D97-AF65-F5344CB8AC3E}">
        <p14:creationId xmlns:p14="http://schemas.microsoft.com/office/powerpoint/2010/main" val="3009376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05</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C9B497F6-13A4-4305-BBDC-E83065444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19100"/>
            <a:ext cx="16154400" cy="9372600"/>
          </a:xfrm>
          <a:prstGeom prst="rect">
            <a:avLst/>
          </a:prstGeom>
          <a:scene3d>
            <a:camera prst="orthographicFront"/>
            <a:lightRig rig="threePt" dir="t"/>
          </a:scene3d>
          <a:sp3d>
            <a:bevelT/>
          </a:sp3d>
        </p:spPr>
      </p:pic>
    </p:spTree>
    <p:extLst>
      <p:ext uri="{BB962C8B-B14F-4D97-AF65-F5344CB8AC3E}">
        <p14:creationId xmlns:p14="http://schemas.microsoft.com/office/powerpoint/2010/main" val="382415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06</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33BDE218-7E14-42C2-8348-333179F96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19100"/>
            <a:ext cx="16383000" cy="9372599"/>
          </a:xfrm>
          <a:prstGeom prst="rect">
            <a:avLst/>
          </a:prstGeom>
          <a:scene3d>
            <a:camera prst="orthographicFront"/>
            <a:lightRig rig="threePt" dir="t"/>
          </a:scene3d>
          <a:sp3d>
            <a:bevelT/>
          </a:sp3d>
        </p:spPr>
      </p:pic>
    </p:spTree>
    <p:extLst>
      <p:ext uri="{BB962C8B-B14F-4D97-AF65-F5344CB8AC3E}">
        <p14:creationId xmlns:p14="http://schemas.microsoft.com/office/powerpoint/2010/main" val="424846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07</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51C7B257-500F-4F7E-9D3B-EEAD13E85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95300"/>
            <a:ext cx="16154400" cy="9067800"/>
          </a:xfrm>
          <a:prstGeom prst="rect">
            <a:avLst/>
          </a:prstGeom>
          <a:scene3d>
            <a:camera prst="orthographicFront"/>
            <a:lightRig rig="threePt" dir="t"/>
          </a:scene3d>
          <a:sp3d>
            <a:bevelT/>
          </a:sp3d>
        </p:spPr>
      </p:pic>
    </p:spTree>
    <p:extLst>
      <p:ext uri="{BB962C8B-B14F-4D97-AF65-F5344CB8AC3E}">
        <p14:creationId xmlns:p14="http://schemas.microsoft.com/office/powerpoint/2010/main" val="409564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p:cNvSpPr txBox="1"/>
          <p:nvPr/>
        </p:nvSpPr>
        <p:spPr>
          <a:xfrm>
            <a:off x="3200400" y="2400300"/>
            <a:ext cx="4035163" cy="1064394"/>
          </a:xfrm>
          <a:prstGeom prst="rect">
            <a:avLst/>
          </a:prstGeom>
        </p:spPr>
        <p:txBody>
          <a:bodyPr wrap="square" lIns="0" tIns="0" rIns="0" bIns="0" rtlCol="0" anchor="t">
            <a:spAutoFit/>
          </a:bodyPr>
          <a:lstStyle/>
          <a:p>
            <a:pPr algn="l">
              <a:lnSpc>
                <a:spcPts val="8315"/>
              </a:lnSpc>
            </a:pPr>
            <a:r>
              <a:rPr lang="en-US" sz="8000" b="1" dirty="0">
                <a:solidFill>
                  <a:srgbClr val="FFFFFF"/>
                </a:solidFill>
                <a:latin typeface="Cambria" panose="02040503050406030204" pitchFamily="18" charset="0"/>
                <a:ea typeface="Cambria" panose="02040503050406030204" pitchFamily="18" charset="0"/>
                <a:cs typeface="Bebas Neue Bold"/>
                <a:sym typeface="Bebas Neue Bold"/>
              </a:rPr>
              <a:t>STAGE II</a:t>
            </a:r>
          </a:p>
        </p:txBody>
      </p:sp>
      <p:sp>
        <p:nvSpPr>
          <p:cNvPr id="11" name="TextBox 11"/>
          <p:cNvSpPr txBox="1"/>
          <p:nvPr/>
        </p:nvSpPr>
        <p:spPr>
          <a:xfrm>
            <a:off x="5257800" y="4305300"/>
            <a:ext cx="7620000" cy="2128788"/>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PROBLEM STATEMENT</a:t>
            </a:r>
          </a:p>
        </p:txBody>
      </p:sp>
      <p:sp>
        <p:nvSpPr>
          <p:cNvPr id="13" name="Freeform 13"/>
          <p:cNvSpPr/>
          <p:nvPr/>
        </p:nvSpPr>
        <p:spPr>
          <a:xfrm>
            <a:off x="12758188" y="7180569"/>
            <a:ext cx="5034668" cy="2810260"/>
          </a:xfrm>
          <a:custGeom>
            <a:avLst/>
            <a:gdLst/>
            <a:ahLst/>
            <a:cxnLst/>
            <a:rect l="l" t="t" r="r" b="b"/>
            <a:pathLst>
              <a:path w="5034668" h="2810260">
                <a:moveTo>
                  <a:pt x="0" y="0"/>
                </a:moveTo>
                <a:lnTo>
                  <a:pt x="5034668" y="0"/>
                </a:lnTo>
                <a:lnTo>
                  <a:pt x="5034668"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354938" y="3738608"/>
            <a:ext cx="2843806" cy="1587361"/>
          </a:xfrm>
          <a:custGeom>
            <a:avLst/>
            <a:gdLst/>
            <a:ahLst/>
            <a:cxnLst/>
            <a:rect l="l" t="t" r="r" b="b"/>
            <a:pathLst>
              <a:path w="2843806" h="1587361">
                <a:moveTo>
                  <a:pt x="0" y="0"/>
                </a:moveTo>
                <a:lnTo>
                  <a:pt x="2843806" y="0"/>
                </a:lnTo>
                <a:lnTo>
                  <a:pt x="2843806"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044230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09</a:t>
            </a:r>
          </a:p>
        </p:txBody>
      </p:sp>
      <p:sp>
        <p:nvSpPr>
          <p:cNvPr id="21" name="TextBox 21"/>
          <p:cNvSpPr txBox="1"/>
          <p:nvPr/>
        </p:nvSpPr>
        <p:spPr>
          <a:xfrm>
            <a:off x="685800" y="342900"/>
            <a:ext cx="3200400" cy="1064394"/>
          </a:xfrm>
          <a:prstGeom prst="rect">
            <a:avLst/>
          </a:prstGeom>
        </p:spPr>
        <p:txBody>
          <a:bodyPr wrap="square" lIns="0" tIns="0" rIns="0" bIns="0" rtlCol="0" anchor="t">
            <a:spAutoFit/>
          </a:bodyPr>
          <a:lstStyle/>
          <a:p>
            <a:pPr algn="l">
              <a:lnSpc>
                <a:spcPts val="8315"/>
              </a:lnSpc>
            </a:pPr>
            <a:r>
              <a:rPr lang="en-US" sz="8315" b="1" dirty="0">
                <a:solidFill>
                  <a:srgbClr val="D563A1"/>
                </a:solidFill>
                <a:latin typeface="Cambria" panose="02040503050406030204" pitchFamily="18" charset="0"/>
                <a:ea typeface="Cambria" panose="02040503050406030204" pitchFamily="18" charset="0"/>
                <a:cs typeface="Bebas Neue Bold"/>
                <a:sym typeface="Bebas Neue Bold"/>
              </a:rPr>
              <a:t>WHAT</a:t>
            </a:r>
          </a:p>
        </p:txBody>
      </p:sp>
      <p:sp>
        <p:nvSpPr>
          <p:cNvPr id="22" name="TextBox 22"/>
          <p:cNvSpPr txBox="1"/>
          <p:nvPr/>
        </p:nvSpPr>
        <p:spPr>
          <a:xfrm>
            <a:off x="914400" y="1485900"/>
            <a:ext cx="16764000" cy="6647974"/>
          </a:xfrm>
          <a:prstGeom prst="rect">
            <a:avLst/>
          </a:prstGeom>
        </p:spPr>
        <p:txBody>
          <a:bodyPr wrap="square" lIns="0" tIns="0" rIns="0" bIns="0" rtlCol="0" anchor="t">
            <a:spAutoFit/>
          </a:bodyPr>
          <a:lstStyle/>
          <a:p>
            <a:pPr algn="justLow"/>
            <a:r>
              <a:rPr lang="en-US" sz="3600" b="1" dirty="0">
                <a:solidFill>
                  <a:schemeClr val="bg1"/>
                </a:solidFill>
                <a:latin typeface="Cambria" panose="02040503050406030204" pitchFamily="18" charset="0"/>
                <a:ea typeface="Cambria" panose="02040503050406030204" pitchFamily="18" charset="0"/>
              </a:rPr>
              <a:t>Primary Workflow Preference</a:t>
            </a:r>
          </a:p>
          <a:p>
            <a:pPr algn="justLow"/>
            <a:endParaRPr lang="en-US" sz="3600" dirty="0">
              <a:solidFill>
                <a:schemeClr val="bg1"/>
              </a:solidFill>
              <a:latin typeface="Cambria" panose="02040503050406030204" pitchFamily="18" charset="0"/>
              <a:ea typeface="Cambria" panose="02040503050406030204" pitchFamily="18" charset="0"/>
            </a:endParaRPr>
          </a:p>
          <a:p>
            <a:pPr marL="342900" lvl="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Gen Z values roles with flexible work structures, including hybrid setups.</a:t>
            </a:r>
          </a:p>
          <a:p>
            <a:pPr marL="342900" lvl="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They prefer workflows that incorporate continuous learning and skill building opportunities.</a:t>
            </a:r>
          </a:p>
          <a:p>
            <a:pPr marL="342900" lvl="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They appreciate regular feedback and clear career development pathways.</a:t>
            </a:r>
          </a:p>
          <a:p>
            <a:pPr lvl="0" algn="justLow"/>
            <a:endParaRPr lang="en-US" sz="3600" dirty="0">
              <a:solidFill>
                <a:schemeClr val="bg1"/>
              </a:solidFill>
              <a:latin typeface="Cambria" panose="02040503050406030204" pitchFamily="18" charset="0"/>
              <a:ea typeface="Cambria" panose="02040503050406030204" pitchFamily="18" charset="0"/>
            </a:endParaRPr>
          </a:p>
          <a:p>
            <a:pPr algn="justLow"/>
            <a:r>
              <a:rPr lang="en-US" sz="3600" b="1" dirty="0">
                <a:solidFill>
                  <a:schemeClr val="bg1"/>
                </a:solidFill>
                <a:latin typeface="Cambria" panose="02040503050406030204" pitchFamily="18" charset="0"/>
                <a:ea typeface="Cambria" panose="02040503050406030204" pitchFamily="18" charset="0"/>
              </a:rPr>
              <a:t>Factors Shaping Workflow Preference</a:t>
            </a:r>
          </a:p>
          <a:p>
            <a:pPr algn="justLow"/>
            <a:endParaRPr lang="en-US" sz="3600" dirty="0">
              <a:solidFill>
                <a:schemeClr val="bg1"/>
              </a:solidFill>
              <a:latin typeface="Cambria" panose="02040503050406030204" pitchFamily="18" charset="0"/>
              <a:ea typeface="Cambria" panose="02040503050406030204" pitchFamily="18" charset="0"/>
            </a:endParaRPr>
          </a:p>
          <a:p>
            <a:pPr marL="342900" lvl="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Desire for personal growth and professional development.</a:t>
            </a:r>
          </a:p>
          <a:p>
            <a:pPr marL="342900" lvl="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Need for work-life integration over traditional work-life balance.</a:t>
            </a:r>
          </a:p>
          <a:p>
            <a:pPr marL="342900" indent="-342900" algn="justLow">
              <a:buFont typeface="Wingdings" panose="05000000000000000000" pitchFamily="2" charset="2"/>
              <a:buChar char="Ø"/>
            </a:pPr>
            <a:r>
              <a:rPr lang="en-US" sz="3600" dirty="0">
                <a:solidFill>
                  <a:schemeClr val="bg1">
                    <a:lumMod val="85000"/>
                  </a:schemeClr>
                </a:solidFill>
                <a:latin typeface="Cambria" panose="02040503050406030204" pitchFamily="18" charset="0"/>
                <a:ea typeface="Cambria" panose="02040503050406030204" pitchFamily="18" charset="0"/>
              </a:rPr>
              <a:t>A focus on meaningful, mission-driven work that aligns with personal values.</a:t>
            </a:r>
            <a:endParaRPr lang="en-US" sz="3200" dirty="0">
              <a:solidFill>
                <a:schemeClr val="bg1">
                  <a:lumMod val="85000"/>
                </a:schemeClr>
              </a:solidFill>
              <a:latin typeface="Cambria" panose="02040503050406030204" pitchFamily="18" charset="0"/>
              <a:ea typeface="Cambria" panose="02040503050406030204" pitchFamily="18" charset="0"/>
              <a:cs typeface="Raleway"/>
              <a:sym typeface="Ralew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982</Words>
  <Application>Microsoft Office PowerPoint</Application>
  <PresentationFormat>Custom</PresentationFormat>
  <Paragraphs>183</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Arial</vt:lpstr>
      <vt:lpstr>Cambria</vt:lpstr>
      <vt:lpstr>Times New Roman</vt:lpstr>
      <vt:lpstr>Raleway Bold</vt:lpstr>
      <vt:lpstr>Wingdings</vt:lpstr>
      <vt:lpstr>Bebas Neue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Illustration Modern Data Analysis For Business Presentation</dc:title>
  <cp:lastModifiedBy>Sudha</cp:lastModifiedBy>
  <cp:revision>61</cp:revision>
  <dcterms:created xsi:type="dcterms:W3CDTF">2006-08-16T00:00:00Z</dcterms:created>
  <dcterms:modified xsi:type="dcterms:W3CDTF">2025-02-04T11:09:11Z</dcterms:modified>
  <dc:identifier>DAGeHxZ7h9I</dc:identifier>
</cp:coreProperties>
</file>